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1" r:id="rId54"/>
    <p:sldId id="312" r:id="rId55"/>
    <p:sldId id="313" r:id="rId56"/>
    <p:sldId id="385"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75" r:id="rId72"/>
    <p:sldId id="328" r:id="rId73"/>
    <p:sldId id="329" r:id="rId74"/>
    <p:sldId id="330" r:id="rId75"/>
    <p:sldId id="331"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09" r:id="rId101"/>
    <p:sldId id="310" r:id="rId102"/>
    <p:sldId id="376" r:id="rId103"/>
    <p:sldId id="377" r:id="rId104"/>
    <p:sldId id="378" r:id="rId105"/>
    <p:sldId id="379" r:id="rId106"/>
    <p:sldId id="380" r:id="rId107"/>
    <p:sldId id="38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5095"/>
  </p:normalViewPr>
  <p:slideViewPr>
    <p:cSldViewPr snapToGrid="0" snapToObjects="1">
      <p:cViewPr>
        <p:scale>
          <a:sx n="92" d="100"/>
          <a:sy n="92" d="100"/>
        </p:scale>
        <p:origin x="188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B73D33-5BD2-8540-9469-CE37828C7E3A}"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83F25-5FBB-4745-90F9-3052B1631F75}" type="slidenum">
              <a:rPr lang="en-US" smtClean="0"/>
              <a:t>‹#›</a:t>
            </a:fld>
            <a:endParaRPr lang="en-US"/>
          </a:p>
        </p:txBody>
      </p:sp>
    </p:spTree>
    <p:extLst>
      <p:ext uri="{BB962C8B-B14F-4D97-AF65-F5344CB8AC3E}">
        <p14:creationId xmlns:p14="http://schemas.microsoft.com/office/powerpoint/2010/main" val="1424231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200" dirty="0">
                <a:latin typeface="Arial" panose="020B0604020202020204" pitchFamily="34" charset="0"/>
              </a:rPr>
              <a:t>The cones are utilized in color vision, daytime vision and detail vision.    The rods are adapted for vision in dim light.  Species that are active at night have few cones and many rods, giving them particularly good night vision.</a:t>
            </a:r>
          </a:p>
          <a:p>
            <a:pPr eaLnBrk="1" hangingPunct="1"/>
            <a:endParaRPr lang="en-US" altLang="en-US" sz="1200" dirty="0">
              <a:latin typeface="Arial" panose="020B0604020202020204" pitchFamily="34" charset="0"/>
            </a:endParaRPr>
          </a:p>
          <a:p>
            <a:pPr eaLnBrk="1" hangingPunct="1"/>
            <a:endParaRPr lang="en-US" altLang="en-US" sz="1200" dirty="0">
              <a:latin typeface="Arial" panose="020B0604020202020204" pitchFamily="34" charset="0"/>
            </a:endParaRPr>
          </a:p>
          <a:p>
            <a:pPr eaLnBrk="1" hangingPunct="1"/>
            <a:r>
              <a:rPr lang="en-US" altLang="en-US" sz="1200" dirty="0">
                <a:latin typeface="Arial" panose="020B0604020202020204" pitchFamily="34" charset="0"/>
              </a:rPr>
              <a:t>The </a:t>
            </a:r>
            <a:r>
              <a:rPr lang="en-US" altLang="en-US" sz="1200" b="1" dirty="0">
                <a:latin typeface="Arial" panose="020B0604020202020204" pitchFamily="34" charset="0"/>
              </a:rPr>
              <a:t>fovea</a:t>
            </a:r>
            <a:r>
              <a:rPr lang="en-US" altLang="en-US" sz="1200" dirty="0">
                <a:latin typeface="Arial" panose="020B0604020202020204" pitchFamily="34" charset="0"/>
              </a:rPr>
              <a:t> is the center of the human retina, and the location of the highest proportion of cones. It is the area of the eye with the greatest acuity.   Rods are more plentiful in the periphery of the retina.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10</a:t>
            </a:fld>
            <a:endParaRPr lang="en-US"/>
          </a:p>
        </p:txBody>
      </p:sp>
    </p:spTree>
    <p:extLst>
      <p:ext uri="{BB962C8B-B14F-4D97-AF65-F5344CB8AC3E}">
        <p14:creationId xmlns:p14="http://schemas.microsoft.com/office/powerpoint/2010/main" val="221327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4.17</a:t>
            </a:r>
            <a:r>
              <a:rPr lang="en-US" altLang="en-US" sz="1200" dirty="0">
                <a:latin typeface="Arial" panose="020B0604020202020204" pitchFamily="34" charset="0"/>
              </a:rPr>
              <a:t> Here we see a simplified side view of the cochlea “unrolled.” Remember that the basilar membrane is the elastic “roof” of the lower chamber of the cochlea. The organ of </a:t>
            </a:r>
            <a:r>
              <a:rPr lang="en-US" altLang="en-US" sz="1200" dirty="0" err="1">
                <a:latin typeface="Arial" panose="020B0604020202020204" pitchFamily="34" charset="0"/>
              </a:rPr>
              <a:t>Corti</a:t>
            </a:r>
            <a:r>
              <a:rPr lang="en-US" altLang="en-US" sz="1200" dirty="0">
                <a:latin typeface="Arial" panose="020B0604020202020204" pitchFamily="34" charset="0"/>
              </a:rPr>
              <a:t>, with its sensitive hair cells, rests atop the basilar membrane. The colored line shows where waves in the cochlear fluid cause the greatest deflection of the basilar membrane. (The amount of movement is exaggerated in the drawing.) The area of greatest movement helps identify sound frequency.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34</a:t>
            </a:fld>
            <a:endParaRPr lang="en-US"/>
          </a:p>
        </p:txBody>
      </p:sp>
    </p:spTree>
    <p:extLst>
      <p:ext uri="{BB962C8B-B14F-4D97-AF65-F5344CB8AC3E}">
        <p14:creationId xmlns:p14="http://schemas.microsoft.com/office/powerpoint/2010/main" val="72288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The auditory system responds differently to low-, medium-, and high-frequency tones. (a) At low frequencies hair cells at many points along the basilar membrane produce impulses in synchrony with the sound waves. (b) At medium frequencies different cells produce impulses in synchrony with different sound waves, but the group as a whole still produces one or more impulses for each wave. (c) At high frequencies only one point along the basilar membrane vibrates; hair cells at other locations remain still.</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35</a:t>
            </a:fld>
            <a:endParaRPr lang="en-US"/>
          </a:p>
        </p:txBody>
      </p:sp>
    </p:spTree>
    <p:extLst>
      <p:ext uri="{BB962C8B-B14F-4D97-AF65-F5344CB8AC3E}">
        <p14:creationId xmlns:p14="http://schemas.microsoft.com/office/powerpoint/2010/main" val="887881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i="1" dirty="0">
                <a:latin typeface="Arial" panose="020B0604020202020204" pitchFamily="34" charset="0"/>
              </a:rPr>
              <a:t>Localization of Sounds</a:t>
            </a:r>
          </a:p>
          <a:p>
            <a:pPr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How does the auditory system determine the source of a sound?</a:t>
            </a:r>
          </a:p>
          <a:p>
            <a:pPr lvl="2" eaLnBrk="1" hangingPunct="1"/>
            <a:endParaRPr lang="en-US" altLang="en-US" dirty="0">
              <a:latin typeface="Arial" panose="020B0604020202020204" pitchFamily="34" charset="0"/>
            </a:endParaRPr>
          </a:p>
          <a:p>
            <a:pPr lvl="2" eaLnBrk="1" hangingPunct="1"/>
            <a:r>
              <a:rPr lang="en-US" altLang="en-US" dirty="0">
                <a:latin typeface="Arial" panose="020B0604020202020204" pitchFamily="34" charset="0"/>
              </a:rPr>
              <a:t>To estimate the approximate location of origin of a sound, the auditory system compares the messages received by the two ears.</a:t>
            </a:r>
          </a:p>
          <a:p>
            <a:pPr lvl="2" eaLnBrk="1" hangingPunct="1"/>
            <a:endParaRPr lang="en-US" altLang="en-US" dirty="0">
              <a:latin typeface="Arial" panose="020B0604020202020204" pitchFamily="34" charset="0"/>
            </a:endParaRPr>
          </a:p>
          <a:p>
            <a:pPr lvl="2" eaLnBrk="1" hangingPunct="1"/>
            <a:r>
              <a:rPr lang="en-US" altLang="en-US" dirty="0">
                <a:latin typeface="Arial" panose="020B0604020202020204" pitchFamily="34" charset="0"/>
              </a:rPr>
              <a:t>The sound waves will arrive at the closer ear slightly sooner (if coming from the right, it arrives at the right ear just a little before it arrives at the left ear.)</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Also, </a:t>
            </a:r>
          </a:p>
          <a:p>
            <a:pPr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 distance of a sound can be estimated based on loudness and pitch.</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A sound that is growing louder is interpreted as approaching.</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A higher frequency sound is interpreted as nearer than a low frequency sound; a sound that is increasing in pitch is interpreted as approaching.</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 only cue for absolute distance is the amount of reverberation experienced by the listener.</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36</a:t>
            </a:fld>
            <a:endParaRPr lang="en-US"/>
          </a:p>
        </p:txBody>
      </p:sp>
    </p:spTree>
    <p:extLst>
      <p:ext uri="{BB962C8B-B14F-4D97-AF65-F5344CB8AC3E}">
        <p14:creationId xmlns:p14="http://schemas.microsoft.com/office/powerpoint/2010/main" val="1642450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(a) The tongue is covered with small protrusions called papillae. (b) Most taste buds are found around the top edges of the tongue (shaded area). However, some are located elsewhere, including under the tongue. Stimulation of the central part of the tongue causes no taste sensations. All four primary taste sensations occur anywhere that taste buds exist. (c) An enlarged drawing shows that taste buds are located near the base of papillae. (d) Detail of a taste bud. These receptors also occur in other parts of the digestive system, such as the lining of the mouth. (Fig. 4.22). As food is chewed, it dissolves and enters the taste buds, where it sets off nerve </a:t>
            </a:r>
            <a:r>
              <a:rPr lang="en-US" altLang="en-US" sz="1200" dirty="0" err="1"/>
              <a:t>impulses.Much</a:t>
            </a:r>
            <a:r>
              <a:rPr lang="en-US" altLang="en-US" sz="1200" dirty="0"/>
              <a:t> like smell, sweet and bitter tastes appear to be based on a lock-and key match between molecules and intricately shaped receptors. Saltiness and sourness, however, are triggered by a direct flow of charged atoms into the tips of taste cells (Lindemann, 2001)</a:t>
            </a:r>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44</a:t>
            </a:fld>
            <a:endParaRPr lang="en-US"/>
          </a:p>
        </p:txBody>
      </p:sp>
    </p:spTree>
    <p:extLst>
      <p:ext uri="{BB962C8B-B14F-4D97-AF65-F5344CB8AC3E}">
        <p14:creationId xmlns:p14="http://schemas.microsoft.com/office/powerpoint/2010/main" val="349207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The only clearly specialized receptor is the Pacinian corpuscle, which is highly sensitive to pressure. Free nerve endings are receptors for pain and any of the other sensations. For reasons that are not clear, cold is sensed near the surface of the skin, and warmth is sensed deeper (Carlson, 1998). </a:t>
            </a:r>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46</a:t>
            </a:fld>
            <a:endParaRPr lang="en-US"/>
          </a:p>
        </p:txBody>
      </p:sp>
    </p:spTree>
    <p:extLst>
      <p:ext uri="{BB962C8B-B14F-4D97-AF65-F5344CB8AC3E}">
        <p14:creationId xmlns:p14="http://schemas.microsoft.com/office/powerpoint/2010/main" val="41978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Subliminal advertising first came to the public’s attention in 1957, when Jim </a:t>
            </a:r>
            <a:r>
              <a:rPr lang="en-US" altLang="en-US" sz="1200" dirty="0" err="1">
                <a:latin typeface="Arial" panose="020B0604020202020204" pitchFamily="34" charset="0"/>
              </a:rPr>
              <a:t>Vicary</a:t>
            </a:r>
            <a:r>
              <a:rPr lang="en-US" altLang="en-US" sz="1200" dirty="0">
                <a:latin typeface="Arial" panose="020B0604020202020204" pitchFamily="34" charset="0"/>
              </a:rPr>
              <a:t> conducted a subliminal advertising strategy of interspersing "drink Coca-Cola" and "eat popcorn" messages on a movie screen so quickly that they could not be seen consciously by the audience.                                                                                                                                                                                                                                                                                                                                                                                                                                                                                                                                                                                                                                                                                                                                                                                                                                                                                                                                                                                                                                                                                                                                                                                                                                                                                                                                                                                                                                                                                                                                                                                                                                                                                                                                                                                                                                                                                                                                                                                                                                                                                                                                                                                                                                                                                                                                                                                                                                                                                                                                                                                                                                                                                                                                                                                                                                                                                                                                                                                                                                                                                                                                                                                                                                                                                                                                                                                                                                                                                                                                                                                                                                                                                                                                                                                                                                                                                                                                                                                                                                                                                                                                                                                                                                                                                                                                                                                                                                                                                                                                                                                                                                                                                                                                                                                                                                                                                                                                                                                                                                                                                                                                                                                                                                                                                                                                                                                                                                                                                                                                                                                                                                                                                                                                                                                                                                                                                                                                                                                                                                                                                                                                                                                                                                                                                                                                                                                                                                                                                                                                                                                                                                                                                                                                                                                                                                                                                                                                                                                                                                                                                                                                                                                                                                                                                                                                                                                                                                                                                                                                                                                                      His research initially reported increases in the sales of both Coca-Cola and popcorn as a result of subliminal messages. Later, however, when he was challenged and could not replicate or even produce the results, </a:t>
            </a:r>
            <a:r>
              <a:rPr lang="en-US" altLang="en-US" sz="1200" dirty="0" err="1">
                <a:latin typeface="Arial" panose="020B0604020202020204" pitchFamily="34" charset="0"/>
              </a:rPr>
              <a:t>Vicary</a:t>
            </a:r>
            <a:r>
              <a:rPr lang="en-US" altLang="en-US" sz="1200" dirty="0">
                <a:latin typeface="Arial" panose="020B0604020202020204" pitchFamily="34" charset="0"/>
              </a:rPr>
              <a:t> admitted that the results of the initial study had been fabricated. However, the study was the focus of much public attention. Consumers were concerned that advertisers could now "trick" them into buying products with out their knowledge and/or conscious opposition since the advertising was being conducted at a "subconscious" level</a:t>
            </a:r>
            <a:endParaRPr lang="en-US" altLang="en-US" sz="2000"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60</a:t>
            </a:fld>
            <a:endParaRPr lang="en-US"/>
          </a:p>
        </p:txBody>
      </p:sp>
    </p:spTree>
    <p:extLst>
      <p:ext uri="{BB962C8B-B14F-4D97-AF65-F5344CB8AC3E}">
        <p14:creationId xmlns:p14="http://schemas.microsoft.com/office/powerpoint/2010/main" val="2070157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900" b="1" dirty="0">
                <a:latin typeface="Arial" panose="020B0604020202020204" pitchFamily="34" charset="0"/>
              </a:rPr>
              <a:t>Figure 4.44</a:t>
            </a:r>
            <a:endParaRPr lang="en-US" altLang="en-US" sz="900" dirty="0">
              <a:latin typeface="Arial" panose="020B0604020202020204" pitchFamily="34" charset="0"/>
            </a:endParaRPr>
          </a:p>
          <a:p>
            <a:pPr eaLnBrk="1" hangingPunct="1"/>
            <a:endParaRPr lang="en-US" altLang="en-US" i="1" dirty="0">
              <a:latin typeface="Arial" panose="020B0604020202020204" pitchFamily="34" charset="0"/>
            </a:endParaRPr>
          </a:p>
          <a:p>
            <a:pPr eaLnBrk="1" hangingPunct="1"/>
            <a:r>
              <a:rPr lang="en-US" altLang="en-US" dirty="0">
                <a:latin typeface="Arial" panose="020B0604020202020204" pitchFamily="34" charset="0"/>
              </a:rPr>
              <a:t>Important evidence for the existence of feature detectors comes from the Nobel Prize winning research of Hubel and Wiesel (1981).</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They inserted thin electrodes into cells of the visual cortex in monkeys and cats and recorded activity of those cells when different light patterns were shown to the animals.</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 researchers were able to identify cells that fired only in the presence of vertical bars of light, and others that only fired for horizontal bars. </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In later experiments, they found cells that only fired in response to movement in particular directions.</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62</a:t>
            </a:fld>
            <a:endParaRPr lang="en-US"/>
          </a:p>
        </p:txBody>
      </p:sp>
    </p:spTree>
    <p:extLst>
      <p:ext uri="{BB962C8B-B14F-4D97-AF65-F5344CB8AC3E}">
        <p14:creationId xmlns:p14="http://schemas.microsoft.com/office/powerpoint/2010/main" val="317026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800" b="1" dirty="0">
                <a:latin typeface="Arial" panose="020B0604020202020204" pitchFamily="34" charset="0"/>
              </a:rPr>
              <a:t>Figure 4.23</a:t>
            </a:r>
            <a:endParaRPr lang="en-US" altLang="en-US" sz="800" dirty="0">
              <a:latin typeface="Arial" panose="020B0604020202020204" pitchFamily="34" charset="0"/>
            </a:endParaRPr>
          </a:p>
          <a:p>
            <a:pPr eaLnBrk="1" hangingPunct="1"/>
            <a:r>
              <a:rPr lang="en-US" altLang="en-US" sz="800" dirty="0">
                <a:latin typeface="Arial" panose="020B0604020202020204" pitchFamily="34" charset="0"/>
              </a:rPr>
              <a:t>The Necker cube. The tinted surface can become either the front or the back of the cube.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Do feature detectors explain perception?</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Scientists believe that feature detectors are just a first step in a series of complex processes that create perception.</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Simple visual illusions such as the Necker cube suggest that we must also actively impose meaning on images that we see.</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There is a branch of psychology that specializes in explaining how humans arrive at the integrated whole images and make meaningful interpretations of the visual world.</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64</a:t>
            </a:fld>
            <a:endParaRPr lang="en-US"/>
          </a:p>
        </p:txBody>
      </p:sp>
    </p:spTree>
    <p:extLst>
      <p:ext uri="{BB962C8B-B14F-4D97-AF65-F5344CB8AC3E}">
        <p14:creationId xmlns:p14="http://schemas.microsoft.com/office/powerpoint/2010/main" val="2009551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i="1" dirty="0">
                <a:latin typeface="Arial" panose="020B0604020202020204" pitchFamily="34" charset="0"/>
              </a:rPr>
              <a:t>Principles of Gestalt Psychology</a:t>
            </a:r>
          </a:p>
          <a:p>
            <a:pPr eaLnBrk="1" hangingPunct="1"/>
            <a:endParaRPr lang="en-US" altLang="en-US" i="1" dirty="0">
              <a:latin typeface="Arial" panose="020B0604020202020204" pitchFamily="34" charset="0"/>
            </a:endParaRPr>
          </a:p>
          <a:p>
            <a:pPr lvl="1" eaLnBrk="1" hangingPunct="1"/>
            <a:r>
              <a:rPr lang="en-US" altLang="en-US" dirty="0">
                <a:latin typeface="Arial" panose="020B0604020202020204" pitchFamily="34" charset="0"/>
              </a:rPr>
              <a:t>When looking at an image, we make a distinction between </a:t>
            </a:r>
            <a:r>
              <a:rPr lang="en-US" altLang="en-US" b="1" dirty="0">
                <a:latin typeface="Arial" panose="020B0604020202020204" pitchFamily="34" charset="0"/>
              </a:rPr>
              <a:t>figure and ground.</a:t>
            </a:r>
            <a:r>
              <a:rPr lang="en-US" altLang="en-US" dirty="0">
                <a:latin typeface="Arial" panose="020B0604020202020204" pitchFamily="34" charset="0"/>
              </a:rPr>
              <a:t> </a:t>
            </a:r>
          </a:p>
          <a:p>
            <a:pPr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This is a picture of a reversible figure – a stimulus that can be perceived in more than one way.  When we decide which side is the front of the object, then we will see it as a stable image. We are imposing order on an array, not just adding up small features.</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67</a:t>
            </a:fld>
            <a:endParaRPr lang="en-US"/>
          </a:p>
        </p:txBody>
      </p:sp>
    </p:spTree>
    <p:extLst>
      <p:ext uri="{BB962C8B-B14F-4D97-AF65-F5344CB8AC3E}">
        <p14:creationId xmlns:p14="http://schemas.microsoft.com/office/powerpoint/2010/main" val="232282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68</a:t>
            </a:fld>
            <a:endParaRPr lang="en-US"/>
          </a:p>
        </p:txBody>
      </p:sp>
    </p:spTree>
    <p:extLst>
      <p:ext uri="{BB962C8B-B14F-4D97-AF65-F5344CB8AC3E}">
        <p14:creationId xmlns:p14="http://schemas.microsoft.com/office/powerpoint/2010/main" val="416223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4.6</a:t>
            </a:r>
            <a:r>
              <a:rPr lang="en-US" altLang="en-US" sz="1200" dirty="0">
                <a:latin typeface="Arial" panose="020B0604020202020204" pitchFamily="34" charset="0"/>
              </a:rPr>
              <a:t> Anatomy of the retina. Note that light does not fall directly on the rods and cones. It must first pass through the cornea, the lens, the vitreous humor (a jelly-like substance that fills the eyeball) and the outer layers of the retina. Only about one half of the light at the front of the eye reaches the rods and cones— testimony to the retina’s sensitivity. The lower left photograph shows rods and cones as seen through an electron microscope. In the photograph, the cones are colored green and the rods blue.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11</a:t>
            </a:fld>
            <a:endParaRPr lang="en-US"/>
          </a:p>
        </p:txBody>
      </p:sp>
    </p:spTree>
    <p:extLst>
      <p:ext uri="{BB962C8B-B14F-4D97-AF65-F5344CB8AC3E}">
        <p14:creationId xmlns:p14="http://schemas.microsoft.com/office/powerpoint/2010/main" val="2423062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20000"/>
              </a:spcBef>
            </a:pPr>
            <a:r>
              <a:rPr lang="en-US" altLang="en-US" sz="1900" b="1" dirty="0">
                <a:latin typeface="Arial" panose="020B0604020202020204" pitchFamily="34" charset="0"/>
              </a:rPr>
              <a:t>Figure 4.51</a:t>
            </a:r>
            <a:endParaRPr lang="en-US" altLang="en-US" sz="1900" dirty="0">
              <a:latin typeface="Arial" panose="020B0604020202020204" pitchFamily="34" charset="0"/>
            </a:endParaRPr>
          </a:p>
          <a:p>
            <a:pPr eaLnBrk="1" hangingPunct="1">
              <a:lnSpc>
                <a:spcPct val="90000"/>
              </a:lnSpc>
              <a:spcBef>
                <a:spcPct val="20000"/>
              </a:spcBef>
            </a:pPr>
            <a:r>
              <a:rPr lang="en-US" altLang="en-US" sz="1900" dirty="0">
                <a:latin typeface="Arial" panose="020B0604020202020204" pitchFamily="34" charset="0"/>
              </a:rPr>
              <a:t>Gestalt principles of (a) proximity, (b) similarity, (c) continuation, (d) closure, and (e) good figure.</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 principle of </a:t>
            </a:r>
            <a:r>
              <a:rPr lang="en-US" altLang="en-US" b="1" dirty="0">
                <a:latin typeface="Arial" panose="020B0604020202020204" pitchFamily="34" charset="0"/>
              </a:rPr>
              <a:t>proximity</a:t>
            </a:r>
            <a:r>
              <a:rPr lang="en-US" altLang="en-US" dirty="0">
                <a:latin typeface="Arial" panose="020B0604020202020204" pitchFamily="34" charset="0"/>
              </a:rPr>
              <a:t> states that humans tend to perceive objects close together as belonging to a group.</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The principle of </a:t>
            </a:r>
            <a:r>
              <a:rPr lang="en-US" altLang="en-US" b="1" dirty="0">
                <a:latin typeface="Arial" panose="020B0604020202020204" pitchFamily="34" charset="0"/>
              </a:rPr>
              <a:t>similarity</a:t>
            </a:r>
            <a:r>
              <a:rPr lang="en-US" altLang="en-US" dirty="0">
                <a:latin typeface="Arial" panose="020B0604020202020204" pitchFamily="34" charset="0"/>
              </a:rPr>
              <a:t> states that we perceive objects that resemble each other as forming a group.</a:t>
            </a:r>
          </a:p>
          <a:p>
            <a:pPr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We may perceive </a:t>
            </a:r>
            <a:r>
              <a:rPr lang="en-US" altLang="en-US" b="1" dirty="0">
                <a:latin typeface="Arial" panose="020B0604020202020204" pitchFamily="34" charset="0"/>
              </a:rPr>
              <a:t>continuation</a:t>
            </a:r>
            <a:r>
              <a:rPr lang="en-US" altLang="en-US" dirty="0">
                <a:latin typeface="Arial" panose="020B0604020202020204" pitchFamily="34" charset="0"/>
              </a:rPr>
              <a:t>, and fill in gaps in lines, or </a:t>
            </a:r>
            <a:r>
              <a:rPr lang="en-US" altLang="en-US" b="1" dirty="0">
                <a:latin typeface="Arial" panose="020B0604020202020204" pitchFamily="34" charset="0"/>
              </a:rPr>
              <a:t>closure</a:t>
            </a:r>
            <a:r>
              <a:rPr lang="en-US" altLang="en-US" dirty="0">
                <a:latin typeface="Arial" panose="020B0604020202020204" pitchFamily="34" charset="0"/>
              </a:rPr>
              <a:t> of familiar figures.</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We tend to perceive a </a:t>
            </a:r>
            <a:r>
              <a:rPr lang="en-US" altLang="en-US" b="1" dirty="0">
                <a:latin typeface="Arial" panose="020B0604020202020204" pitchFamily="34" charset="0"/>
              </a:rPr>
              <a:t>good figure</a:t>
            </a:r>
            <a:r>
              <a:rPr lang="en-US" altLang="en-US" dirty="0">
                <a:latin typeface="Arial" panose="020B0604020202020204" pitchFamily="34" charset="0"/>
              </a:rPr>
              <a:t>, one that is simple and symmetrical.</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Gestalt visual principles have analogs in the perception of sound</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73</a:t>
            </a:fld>
            <a:endParaRPr lang="en-US"/>
          </a:p>
        </p:txBody>
      </p:sp>
    </p:spTree>
    <p:extLst>
      <p:ext uri="{BB962C8B-B14F-4D97-AF65-F5344CB8AC3E}">
        <p14:creationId xmlns:p14="http://schemas.microsoft.com/office/powerpoint/2010/main" val="3108646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77</a:t>
            </a:fld>
            <a:endParaRPr lang="en-US"/>
          </a:p>
        </p:txBody>
      </p:sp>
    </p:spTree>
    <p:extLst>
      <p:ext uri="{BB962C8B-B14F-4D97-AF65-F5344CB8AC3E}">
        <p14:creationId xmlns:p14="http://schemas.microsoft.com/office/powerpoint/2010/main" val="3708586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80</a:t>
            </a:fld>
            <a:endParaRPr lang="en-US"/>
          </a:p>
        </p:txBody>
      </p:sp>
    </p:spTree>
    <p:extLst>
      <p:ext uri="{BB962C8B-B14F-4D97-AF65-F5344CB8AC3E}">
        <p14:creationId xmlns:p14="http://schemas.microsoft.com/office/powerpoint/2010/main" val="98307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Arial" panose="020B0604020202020204" pitchFamily="34" charset="0"/>
              </a:rPr>
              <a:t>An optical illusion is a misinterpretation of a visual stimulus.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Psychologists are attempting to find a parsimonious explanation for these misinterpretations.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Many can be explained by considering the relationship between size perception and depth perception.</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82</a:t>
            </a:fld>
            <a:endParaRPr lang="en-US"/>
          </a:p>
        </p:txBody>
      </p:sp>
    </p:spTree>
    <p:extLst>
      <p:ext uri="{BB962C8B-B14F-4D97-AF65-F5344CB8AC3E}">
        <p14:creationId xmlns:p14="http://schemas.microsoft.com/office/powerpoint/2010/main" val="3593920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We see an immensely tall and a very short person, but once we remove all the misleading cues, we realize that they are people of similar height standing at different distances in relation to us.</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83</a:t>
            </a:fld>
            <a:endParaRPr lang="en-US"/>
          </a:p>
        </p:txBody>
      </p:sp>
    </p:spTree>
    <p:extLst>
      <p:ext uri="{BB962C8B-B14F-4D97-AF65-F5344CB8AC3E}">
        <p14:creationId xmlns:p14="http://schemas.microsoft.com/office/powerpoint/2010/main" val="365852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4.7</a:t>
            </a:r>
            <a:r>
              <a:rPr lang="en-US" altLang="en-US" sz="1200" dirty="0">
                <a:latin typeface="Arial" panose="020B0604020202020204" pitchFamily="34" charset="0"/>
              </a:rPr>
              <a:t> Experiencing the blind spot. (a) With your right eye closed, stare at the upper right cross. Hold the book about 1 foot from your eye and slowly move it back and forth. You should be able to locate a position that makes the black spot disappear. When it does, it is on your blind spot. With a little practice you can learn to make people or objects you dislike disappear too! (b) Repeat the procedure described, but stare at the lower cross. When the white space falls on the blind spot, the black lines will appear to be continuous. This may help you understand why you do not usually notice a blind spot in your visual field.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12</a:t>
            </a:fld>
            <a:endParaRPr lang="en-US"/>
          </a:p>
        </p:txBody>
      </p:sp>
    </p:spTree>
    <p:extLst>
      <p:ext uri="{BB962C8B-B14F-4D97-AF65-F5344CB8AC3E}">
        <p14:creationId xmlns:p14="http://schemas.microsoft.com/office/powerpoint/2010/main" val="29804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4.5</a:t>
            </a:r>
            <a:r>
              <a:rPr lang="en-US" altLang="en-US" sz="1200" dirty="0">
                <a:latin typeface="Arial" panose="020B0604020202020204" pitchFamily="34" charset="0"/>
              </a:rPr>
              <a:t> Visual defects and corrective lenses: (a) A myopic (longer than usual) eye. The concave lens spreads light rays just enough to increase the eye’s focal length. (b) A hyperopic (shorter than usual) eye. The convex lens increases refraction (bending), to focus light on the retina. (c) An astigmatic (lens or cornea not symmetrical) eye. In astigmatism, parts of vision are sharp and parts are unfocused. Lenses that correct astigmatism are non-symmetrical.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14</a:t>
            </a:fld>
            <a:endParaRPr lang="en-US"/>
          </a:p>
        </p:txBody>
      </p:sp>
    </p:spTree>
    <p:extLst>
      <p:ext uri="{BB962C8B-B14F-4D97-AF65-F5344CB8AC3E}">
        <p14:creationId xmlns:p14="http://schemas.microsoft.com/office/powerpoint/2010/main" val="140413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4.9</a:t>
            </a:r>
            <a:r>
              <a:rPr lang="en-US" altLang="en-US" sz="1200" dirty="0">
                <a:latin typeface="Arial" panose="020B0604020202020204" pitchFamily="34" charset="0"/>
              </a:rPr>
              <a:t> Negative afterimages. Stare at the dot near the middle of the flag for at least 30 seconds. Then look immediately at a plain sheet of white paper or a white wall. You will see the American flag in red, white, and blue. Reduced sensitivity to green, black, and yellow in the visual system, caused by prolonged staring, produces the complementary colors. </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21</a:t>
            </a:fld>
            <a:endParaRPr lang="en-US"/>
          </a:p>
        </p:txBody>
      </p:sp>
    </p:spTree>
    <p:extLst>
      <p:ext uri="{BB962C8B-B14F-4D97-AF65-F5344CB8AC3E}">
        <p14:creationId xmlns:p14="http://schemas.microsoft.com/office/powerpoint/2010/main" val="85544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rPr>
              <a:t>Stare at the left image of the Flag for about 30 seconds without moving your eyes too much and then quickly move your vision to stare at a white background. </a:t>
            </a:r>
            <a:br>
              <a:rPr lang="en-US" altLang="en-US" sz="1200" dirty="0">
                <a:latin typeface="Arial" panose="020B0604020202020204" pitchFamily="34" charset="0"/>
              </a:rPr>
            </a:br>
            <a:r>
              <a:rPr lang="en-US" altLang="en-US" sz="1200" dirty="0">
                <a:latin typeface="Arial" panose="020B0604020202020204" pitchFamily="34" charset="0"/>
              </a:rPr>
              <a:t>See the Flag in normal Red, White and Blue?</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22</a:t>
            </a:fld>
            <a:endParaRPr lang="en-US"/>
          </a:p>
        </p:txBody>
      </p:sp>
    </p:spTree>
    <p:extLst>
      <p:ext uri="{BB962C8B-B14F-4D97-AF65-F5344CB8AC3E}">
        <p14:creationId xmlns:p14="http://schemas.microsoft.com/office/powerpoint/2010/main" val="133763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US" altLang="en-US" dirty="0">
                <a:latin typeface="Arial" panose="020B0604020202020204" pitchFamily="34" charset="0"/>
              </a:rPr>
              <a:t>The </a:t>
            </a:r>
            <a:r>
              <a:rPr lang="en-US" altLang="en-US" b="1" dirty="0">
                <a:latin typeface="Arial" panose="020B0604020202020204" pitchFamily="34" charset="0"/>
              </a:rPr>
              <a:t>negative afterimages</a:t>
            </a:r>
            <a:r>
              <a:rPr lang="en-US" altLang="en-US" dirty="0">
                <a:latin typeface="Arial" panose="020B0604020202020204" pitchFamily="34" charset="0"/>
              </a:rPr>
              <a:t> that we experience after staring at objects are results of the alternating stimulation and inhibition of neurons in the visual system.</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A bipolar neuron that responds strongly to yellow will be inhibited by blue. </a:t>
            </a:r>
          </a:p>
          <a:p>
            <a:pPr lvl="1" eaLnBrk="1" hangingPunct="1"/>
            <a:endParaRPr lang="en-US" altLang="en-US" dirty="0">
              <a:latin typeface="Arial" panose="020B0604020202020204" pitchFamily="34" charset="0"/>
            </a:endParaRPr>
          </a:p>
          <a:p>
            <a:pPr lvl="1" eaLnBrk="1" hangingPunct="1"/>
            <a:r>
              <a:rPr lang="en-US" altLang="en-US" dirty="0">
                <a:latin typeface="Arial" panose="020B0604020202020204" pitchFamily="34" charset="0"/>
              </a:rPr>
              <a:t>After you’ve stared at a yellow object, your fatigued bipolar cell will behave as if it’s been inhibited, and yield a sensation of blue.</a:t>
            </a:r>
          </a:p>
          <a:p>
            <a:pPr eaLnBrk="1" hangingPunct="1"/>
            <a:endParaRPr lang="en-US" altLang="en-US" dirty="0">
              <a:latin typeface="Arial" panose="020B0604020202020204" pitchFamily="34" charset="0"/>
            </a:endParaRPr>
          </a:p>
          <a:p>
            <a:pPr eaLnBrk="1" hangingPunct="1"/>
            <a:r>
              <a:rPr lang="en-US" altLang="en-US" sz="900" b="1" dirty="0">
                <a:latin typeface="Arial" panose="020B0604020202020204" pitchFamily="34" charset="0"/>
              </a:rPr>
              <a:t>Figure 4.16</a:t>
            </a:r>
            <a:endParaRPr lang="en-US" altLang="en-US" sz="900" dirty="0">
              <a:latin typeface="Arial" panose="020B0604020202020204" pitchFamily="34" charset="0"/>
            </a:endParaRPr>
          </a:p>
          <a:p>
            <a:pPr eaLnBrk="1" hangingPunct="1"/>
            <a:r>
              <a:rPr lang="en-US" altLang="en-US" sz="900" dirty="0">
                <a:latin typeface="Arial" panose="020B0604020202020204" pitchFamily="34" charset="0"/>
              </a:rPr>
              <a:t>One way to explain negative afterimages: Long-wavelength (“red”) light produces net excitation in this bipolar cell. Medium- or short-wavelength light produces inhibition. Because short-wavelength cones are scarce, such a cell as this one is mostly inhibited by medium-wavelength (“green”) light. When the bipolar cell is excited, it produces a perception of red. But when it is fatigued, it responds less than usual, as if it were being inhibited, and therefore yields a perception of green.</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23</a:t>
            </a:fld>
            <a:endParaRPr lang="en-US"/>
          </a:p>
        </p:txBody>
      </p:sp>
    </p:spTree>
    <p:extLst>
      <p:ext uri="{BB962C8B-B14F-4D97-AF65-F5344CB8AC3E}">
        <p14:creationId xmlns:p14="http://schemas.microsoft.com/office/powerpoint/2010/main" val="283614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Arial" panose="020B0604020202020204" pitchFamily="34" charset="0"/>
              </a:rPr>
              <a:t>FIGURE 4.13</a:t>
            </a:r>
            <a:r>
              <a:rPr lang="en-US" altLang="en-US" sz="1200" dirty="0">
                <a:latin typeface="Arial" panose="020B0604020202020204" pitchFamily="34" charset="0"/>
              </a:rPr>
              <a:t> Typical course of dark adaptation. The black line shows how the threshold for vision lowers as a person spends time in the dark. (A lower threshold means that less light is needed for vision.) The green line shows that the cones adapt first, but they soon cease adding to light sensitivity. Rods, shown by the red line, adapt more slowly. However, they continue to improve night vision long after the cones are fully adapted.</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27</a:t>
            </a:fld>
            <a:endParaRPr lang="en-US"/>
          </a:p>
        </p:txBody>
      </p:sp>
    </p:spTree>
    <p:extLst>
      <p:ext uri="{BB962C8B-B14F-4D97-AF65-F5344CB8AC3E}">
        <p14:creationId xmlns:p14="http://schemas.microsoft.com/office/powerpoint/2010/main" val="408870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600" b="1" dirty="0">
                <a:latin typeface="Arial" panose="020B0604020202020204" pitchFamily="34" charset="0"/>
              </a:rPr>
              <a:t>FIGURE 4.15</a:t>
            </a:r>
            <a:r>
              <a:rPr lang="en-US" altLang="en-US" sz="1600" dirty="0">
                <a:latin typeface="Arial" panose="020B0604020202020204" pitchFamily="34" charset="0"/>
              </a:rPr>
              <a:t> Anatomy of the ear. The inset in the foreground (Cochlea “Unrolled”) shows that as the stapes moves the oval window, the round window bulges outward, allowing waves to ripple through fluid in the cochlea. The waves move membranes near the hair cells, causing cilia or “bristles” on the tips of the cells to bend. The hair cells then generate nerve impulses carried to the brain. (See an enlarged cross section of cochlea in Figure 4.16.)  </a:t>
            </a:r>
          </a:p>
          <a:p>
            <a:pPr eaLnBrk="1" hangingPunct="1"/>
            <a:endParaRPr lang="en-US" altLang="en-US" dirty="0">
              <a:latin typeface="Arial" panose="020B0604020202020204" pitchFamily="34" charset="0"/>
            </a:endParaRPr>
          </a:p>
          <a:p>
            <a:pPr eaLnBrk="1" hangingPunct="1"/>
            <a:r>
              <a:rPr lang="en-US" altLang="en-US" sz="900" dirty="0">
                <a:latin typeface="Arial" panose="020B0604020202020204" pitchFamily="34" charset="0"/>
              </a:rPr>
              <a:t>Pinna: External part of the ear</a:t>
            </a:r>
          </a:p>
          <a:p>
            <a:pPr eaLnBrk="1" hangingPunct="1"/>
            <a:r>
              <a:rPr lang="en-US" altLang="en-US" sz="900" dirty="0">
                <a:latin typeface="Arial" panose="020B0604020202020204" pitchFamily="34" charset="0"/>
              </a:rPr>
              <a:t>Tympanic Membrane: Eardrum</a:t>
            </a:r>
          </a:p>
          <a:p>
            <a:pPr eaLnBrk="1" hangingPunct="1"/>
            <a:r>
              <a:rPr lang="en-US" altLang="en-US" sz="900" dirty="0">
                <a:latin typeface="Arial" panose="020B0604020202020204" pitchFamily="34" charset="0"/>
              </a:rPr>
              <a:t>Auditory </a:t>
            </a:r>
            <a:r>
              <a:rPr lang="en-US" altLang="en-US" sz="900" dirty="0" err="1">
                <a:latin typeface="Arial" panose="020B0604020202020204" pitchFamily="34" charset="0"/>
              </a:rPr>
              <a:t>Ossicles</a:t>
            </a:r>
            <a:r>
              <a:rPr lang="en-US" altLang="en-US" sz="900" dirty="0">
                <a:latin typeface="Arial" panose="020B0604020202020204" pitchFamily="34" charset="0"/>
              </a:rPr>
              <a:t>: Three small bones that vibrate; link eardrum with the cochlea</a:t>
            </a:r>
          </a:p>
          <a:p>
            <a:pPr lvl="1" eaLnBrk="1" hangingPunct="1"/>
            <a:r>
              <a:rPr lang="en-US" altLang="en-US" sz="1000" dirty="0">
                <a:latin typeface="Arial" panose="020B0604020202020204" pitchFamily="34" charset="0"/>
              </a:rPr>
              <a:t>Malleus (hammer)</a:t>
            </a:r>
          </a:p>
          <a:p>
            <a:pPr lvl="1" eaLnBrk="1" hangingPunct="1"/>
            <a:r>
              <a:rPr lang="en-US" altLang="en-US" sz="1000" dirty="0">
                <a:latin typeface="Arial" panose="020B0604020202020204" pitchFamily="34" charset="0"/>
              </a:rPr>
              <a:t>Incus (anvil)</a:t>
            </a:r>
          </a:p>
          <a:p>
            <a:pPr lvl="1" eaLnBrk="1" hangingPunct="1"/>
            <a:r>
              <a:rPr lang="en-US" altLang="en-US" sz="1000" dirty="0">
                <a:latin typeface="Arial" panose="020B0604020202020204" pitchFamily="34" charset="0"/>
              </a:rPr>
              <a:t>Stapes (stirrup)</a:t>
            </a:r>
          </a:p>
          <a:p>
            <a:pPr eaLnBrk="1" hangingPunct="1">
              <a:lnSpc>
                <a:spcPct val="90000"/>
              </a:lnSpc>
            </a:pPr>
            <a:r>
              <a:rPr lang="en-US" altLang="en-US" sz="900" dirty="0">
                <a:latin typeface="Arial" panose="020B0604020202020204" pitchFamily="34" charset="0"/>
              </a:rPr>
              <a:t>Cochlea: Organ that makes up inner ear; snail-shaped; organ of hearing</a:t>
            </a:r>
          </a:p>
          <a:p>
            <a:pPr eaLnBrk="1" hangingPunct="1">
              <a:lnSpc>
                <a:spcPct val="90000"/>
              </a:lnSpc>
            </a:pPr>
            <a:r>
              <a:rPr lang="en-US" altLang="en-US" sz="900" dirty="0">
                <a:latin typeface="Arial" panose="020B0604020202020204" pitchFamily="34" charset="0"/>
              </a:rPr>
              <a:t>Hair Cells: Receptor cells within cochlea that </a:t>
            </a:r>
            <a:r>
              <a:rPr lang="en-US" altLang="en-US" sz="900" i="1" dirty="0">
                <a:latin typeface="Arial" panose="020B0604020202020204" pitchFamily="34" charset="0"/>
              </a:rPr>
              <a:t>transduce</a:t>
            </a:r>
            <a:r>
              <a:rPr lang="en-US" altLang="en-US" sz="900" dirty="0">
                <a:latin typeface="Arial" panose="020B0604020202020204" pitchFamily="34" charset="0"/>
              </a:rPr>
              <a:t> vibrations into nerve impulses</a:t>
            </a:r>
          </a:p>
          <a:p>
            <a:pPr lvl="1" eaLnBrk="1" hangingPunct="1">
              <a:lnSpc>
                <a:spcPct val="90000"/>
              </a:lnSpc>
            </a:pPr>
            <a:r>
              <a:rPr lang="en-US" altLang="en-US" sz="1000" dirty="0">
                <a:latin typeface="Arial" panose="020B0604020202020204" pitchFamily="34" charset="0"/>
              </a:rPr>
              <a:t>Once dead they are </a:t>
            </a:r>
            <a:r>
              <a:rPr lang="en-US" altLang="en-US" sz="1000" b="1" dirty="0">
                <a:latin typeface="Arial" panose="020B0604020202020204" pitchFamily="34" charset="0"/>
              </a:rPr>
              <a:t>never</a:t>
            </a:r>
            <a:r>
              <a:rPr lang="en-US" altLang="en-US" sz="1000" dirty="0">
                <a:latin typeface="Arial" panose="020B0604020202020204" pitchFamily="34" charset="0"/>
              </a:rPr>
              <a:t> replaced</a:t>
            </a:r>
          </a:p>
          <a:p>
            <a:pPr eaLnBrk="1" hangingPunct="1">
              <a:lnSpc>
                <a:spcPct val="90000"/>
              </a:lnSpc>
            </a:pPr>
            <a:r>
              <a:rPr lang="en-US" altLang="en-US" sz="900" dirty="0">
                <a:latin typeface="Arial" panose="020B0604020202020204" pitchFamily="34" charset="0"/>
              </a:rPr>
              <a:t>Organ of </a:t>
            </a:r>
            <a:r>
              <a:rPr lang="en-US" altLang="en-US" sz="900" dirty="0" err="1">
                <a:latin typeface="Arial" panose="020B0604020202020204" pitchFamily="34" charset="0"/>
              </a:rPr>
              <a:t>Corti</a:t>
            </a:r>
            <a:r>
              <a:rPr lang="en-US" altLang="en-US" sz="900" dirty="0">
                <a:latin typeface="Arial" panose="020B0604020202020204" pitchFamily="34" charset="0"/>
              </a:rPr>
              <a:t>: Center part of the cochlea containing hair cells, canals, and membranes</a:t>
            </a:r>
          </a:p>
          <a:p>
            <a:endParaRPr lang="en-US" dirty="0"/>
          </a:p>
        </p:txBody>
      </p:sp>
      <p:sp>
        <p:nvSpPr>
          <p:cNvPr id="4" name="Slide Number Placeholder 3"/>
          <p:cNvSpPr>
            <a:spLocks noGrp="1"/>
          </p:cNvSpPr>
          <p:nvPr>
            <p:ph type="sldNum" sz="quarter" idx="5"/>
          </p:nvPr>
        </p:nvSpPr>
        <p:spPr/>
        <p:txBody>
          <a:bodyPr/>
          <a:lstStyle/>
          <a:p>
            <a:fld id="{7DC83F25-5FBB-4745-90F9-3052B1631F75}" type="slidenum">
              <a:rPr lang="en-US" smtClean="0"/>
              <a:t>31</a:t>
            </a:fld>
            <a:endParaRPr lang="en-US"/>
          </a:p>
        </p:txBody>
      </p:sp>
    </p:spTree>
    <p:extLst>
      <p:ext uri="{BB962C8B-B14F-4D97-AF65-F5344CB8AC3E}">
        <p14:creationId xmlns:p14="http://schemas.microsoft.com/office/powerpoint/2010/main" val="66762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20625051-FAD8-F740-82EA-30136F502DC7}" type="datetimeFigureOut">
              <a:rPr lang="en-US" smtClean="0"/>
              <a:t>3/29/22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0F8D14CC-1F8D-F04D-8056-D83FAB994AFD}" type="slidenum">
              <a:rPr lang="en-US" smtClean="0"/>
              <a:t>‹#›</a:t>
            </a:fld>
            <a:endParaRPr lang="en-US"/>
          </a:p>
        </p:txBody>
      </p:sp>
    </p:spTree>
    <p:extLst>
      <p:ext uri="{BB962C8B-B14F-4D97-AF65-F5344CB8AC3E}">
        <p14:creationId xmlns:p14="http://schemas.microsoft.com/office/powerpoint/2010/main" val="291519298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625051-FAD8-F740-82EA-30136F502DC7}" type="datetimeFigureOut">
              <a:rPr lang="en-US" smtClean="0"/>
              <a:t>3/29/22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237403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625051-FAD8-F740-82EA-30136F502DC7}" type="datetimeFigureOut">
              <a:rPr lang="en-US" smtClean="0"/>
              <a:t>3/29/22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1982818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625051-FAD8-F740-82EA-30136F502DC7}" type="datetimeFigureOut">
              <a:rPr lang="en-US" smtClean="0"/>
              <a:t>3/29/22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2595468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20625051-FAD8-F740-82EA-30136F502DC7}" type="datetimeFigureOut">
              <a:rPr lang="en-US" smtClean="0"/>
              <a:t>3/29/22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23865973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625051-FAD8-F740-82EA-30136F502DC7}" type="datetimeFigureOut">
              <a:rPr lang="en-US" smtClean="0"/>
              <a:t>3/29/22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123909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625051-FAD8-F740-82EA-30136F502DC7}" type="datetimeFigureOut">
              <a:rPr lang="en-US" smtClean="0"/>
              <a:t>3/29/22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489930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625051-FAD8-F740-82EA-30136F502DC7}" type="datetimeFigureOut">
              <a:rPr lang="en-US" smtClean="0"/>
              <a:t>3/29/22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264248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625051-FAD8-F740-82EA-30136F502DC7}" type="datetimeFigureOut">
              <a:rPr lang="en-US" smtClean="0"/>
              <a:t>3/29/22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8D14CC-1F8D-F04D-8056-D83FAB994AFD}" type="slidenum">
              <a:rPr lang="en-US" smtClean="0"/>
              <a:t>‹#›</a:t>
            </a:fld>
            <a:endParaRPr lang="en-US"/>
          </a:p>
        </p:txBody>
      </p:sp>
    </p:spTree>
    <p:extLst>
      <p:ext uri="{BB962C8B-B14F-4D97-AF65-F5344CB8AC3E}">
        <p14:creationId xmlns:p14="http://schemas.microsoft.com/office/powerpoint/2010/main" val="186772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20625051-FAD8-F740-82EA-30136F502DC7}" type="datetimeFigureOut">
              <a:rPr lang="en-US" smtClean="0"/>
              <a:t>3/29/22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0F8D14CC-1F8D-F04D-8056-D83FAB994AFD}"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727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20625051-FAD8-F740-82EA-30136F502DC7}" type="datetimeFigureOut">
              <a:rPr lang="en-US" smtClean="0"/>
              <a:t>3/29/22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0F8D14CC-1F8D-F04D-8056-D83FAB994AF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52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20625051-FAD8-F740-82EA-30136F502DC7}" type="datetimeFigureOut">
              <a:rPr lang="en-US" smtClean="0"/>
              <a:t>3/29/22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0F8D14CC-1F8D-F04D-8056-D83FAB994AFD}" type="slidenum">
              <a:rPr lang="en-US" smtClean="0"/>
              <a:t>‹#›</a:t>
            </a:fld>
            <a:endParaRPr lang="en-US"/>
          </a:p>
        </p:txBody>
      </p:sp>
    </p:spTree>
    <p:extLst>
      <p:ext uri="{BB962C8B-B14F-4D97-AF65-F5344CB8AC3E}">
        <p14:creationId xmlns:p14="http://schemas.microsoft.com/office/powerpoint/2010/main" val="3361036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dogfeathers.com/java/spirals.html" TargetMode="External"/><Relationship Id="rId2" Type="http://schemas.openxmlformats.org/officeDocument/2006/relationships/hyperlink" Target="http://www.georgemather.com/MotionDemos/MAEFlash.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youtube.com/watch?v=VZILOSkui4Y&amp;NR=1"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ADD1-6A59-2B4B-96A7-8BD9CF6CD92E}"/>
              </a:ext>
            </a:extLst>
          </p:cNvPr>
          <p:cNvSpPr>
            <a:spLocks noGrp="1"/>
          </p:cNvSpPr>
          <p:nvPr>
            <p:ph type="ctrTitle"/>
          </p:nvPr>
        </p:nvSpPr>
        <p:spPr/>
        <p:txBody>
          <a:bodyPr/>
          <a:lstStyle/>
          <a:p>
            <a:r>
              <a:rPr lang="en-US" dirty="0"/>
              <a:t>Sensation and perception</a:t>
            </a:r>
          </a:p>
        </p:txBody>
      </p:sp>
      <p:sp>
        <p:nvSpPr>
          <p:cNvPr id="3" name="Subtitle 2">
            <a:extLst>
              <a:ext uri="{FF2B5EF4-FFF2-40B4-BE49-F238E27FC236}">
                <a16:creationId xmlns:a16="http://schemas.microsoft.com/office/drawing/2014/main" id="{66BC3AA2-27D3-1441-A342-F0817256671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788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7">
            <a:extLst>
              <a:ext uri="{FF2B5EF4-FFF2-40B4-BE49-F238E27FC236}">
                <a16:creationId xmlns:a16="http://schemas.microsoft.com/office/drawing/2014/main" id="{DB805B7D-E877-9A40-986A-ED5455355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55" y="336232"/>
            <a:ext cx="88392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26">
            <a:extLst>
              <a:ext uri="{FF2B5EF4-FFF2-40B4-BE49-F238E27FC236}">
                <a16:creationId xmlns:a16="http://schemas.microsoft.com/office/drawing/2014/main" id="{791666B6-2EE4-E440-8CBB-38758A4CAFA2}"/>
              </a:ext>
            </a:extLst>
          </p:cNvPr>
          <p:cNvSpPr txBox="1">
            <a:spLocks noChangeArrowheads="1"/>
          </p:cNvSpPr>
          <p:nvPr/>
        </p:nvSpPr>
        <p:spPr>
          <a:xfrm>
            <a:off x="1224455" y="4017031"/>
            <a:ext cx="7937500" cy="61803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90000"/>
              </a:lnSpc>
              <a:buFontTx/>
              <a:buNone/>
            </a:pPr>
            <a:r>
              <a:rPr lang="en-US" altLang="en-US" sz="1900" b="1" dirty="0"/>
              <a:t>TABLE 4.1</a:t>
            </a:r>
            <a:r>
              <a:rPr lang="en-US" altLang="en-US" sz="1900" dirty="0"/>
              <a:t> Differences Between Rods and Cones</a:t>
            </a:r>
            <a:endParaRPr lang="en-US" altLang="en-US" dirty="0"/>
          </a:p>
        </p:txBody>
      </p:sp>
    </p:spTree>
    <p:extLst>
      <p:ext uri="{BB962C8B-B14F-4D97-AF65-F5344CB8AC3E}">
        <p14:creationId xmlns:p14="http://schemas.microsoft.com/office/powerpoint/2010/main" val="3418277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7F4E-05E7-B643-BE03-E7757AFFDE0E}"/>
              </a:ext>
            </a:extLst>
          </p:cNvPr>
          <p:cNvSpPr>
            <a:spLocks noGrp="1"/>
          </p:cNvSpPr>
          <p:nvPr>
            <p:ph type="title"/>
          </p:nvPr>
        </p:nvSpPr>
        <p:spPr/>
        <p:txBody>
          <a:bodyPr/>
          <a:lstStyle/>
          <a:p>
            <a:r>
              <a:rPr lang="en-US" dirty="0"/>
              <a:t>?Extrasensory perception</a:t>
            </a:r>
          </a:p>
        </p:txBody>
      </p:sp>
      <p:sp>
        <p:nvSpPr>
          <p:cNvPr id="4" name="Rectangle 3">
            <a:extLst>
              <a:ext uri="{FF2B5EF4-FFF2-40B4-BE49-F238E27FC236}">
                <a16:creationId xmlns:a16="http://schemas.microsoft.com/office/drawing/2014/main" id="{5212E482-2090-2D4F-B21D-07229A1D2324}"/>
              </a:ext>
            </a:extLst>
          </p:cNvPr>
          <p:cNvSpPr>
            <a:spLocks noGrp="1" noChangeArrowheads="1"/>
          </p:cNvSpPr>
          <p:nvPr>
            <p:ph idx="1"/>
          </p:nvPr>
        </p:nvSpPr>
        <p:spPr/>
        <p:txBody>
          <a:bodyPr/>
          <a:lstStyle/>
          <a:p>
            <a:pPr eaLnBrk="1" hangingPunct="1"/>
            <a:r>
              <a:rPr lang="en-US" altLang="en-US" sz="2400" dirty="0"/>
              <a:t>Parapsychology: Study of ESP and other psi phenomena (events that seem to defy accepted scientific laws)</a:t>
            </a:r>
          </a:p>
          <a:p>
            <a:pPr lvl="1" eaLnBrk="1" hangingPunct="1"/>
            <a:r>
              <a:rPr lang="en-US" altLang="en-US" sz="2400" dirty="0"/>
              <a:t>Clairvoyance: Purported ability to perceive events unaffected by distance or normal physical barriers</a:t>
            </a:r>
          </a:p>
          <a:p>
            <a:pPr lvl="1" eaLnBrk="1" hangingPunct="1"/>
            <a:r>
              <a:rPr lang="en-US" altLang="en-US" sz="2400" dirty="0"/>
              <a:t>Telepathy: Purported ability to read someone else’s mind</a:t>
            </a:r>
          </a:p>
          <a:p>
            <a:pPr lvl="1" eaLnBrk="1" hangingPunct="1"/>
            <a:r>
              <a:rPr lang="en-US" altLang="en-US" sz="2400" dirty="0"/>
              <a:t>Precognition: Purported ability to accurately predict the future</a:t>
            </a:r>
          </a:p>
          <a:p>
            <a:pPr lvl="1" eaLnBrk="1" hangingPunct="1"/>
            <a:r>
              <a:rPr lang="en-US" altLang="en-US" sz="2400" dirty="0"/>
              <a:t>Psychokinesis (Mind Over Matter): Purported ability to influence inanimate objects by willpower</a:t>
            </a:r>
          </a:p>
          <a:p>
            <a:pPr eaLnBrk="1" hangingPunct="1"/>
            <a:endParaRPr lang="en-US" altLang="en-US" sz="2800" dirty="0"/>
          </a:p>
        </p:txBody>
      </p:sp>
    </p:spTree>
    <p:extLst>
      <p:ext uri="{BB962C8B-B14F-4D97-AF65-F5344CB8AC3E}">
        <p14:creationId xmlns:p14="http://schemas.microsoft.com/office/powerpoint/2010/main" val="36953945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61D32A-1553-AC4E-B044-13A23D9CCEEE}"/>
              </a:ext>
            </a:extLst>
          </p:cNvPr>
          <p:cNvSpPr>
            <a:spLocks noGrp="1" noChangeArrowheads="1"/>
          </p:cNvSpPr>
          <p:nvPr>
            <p:ph idx="1"/>
          </p:nvPr>
        </p:nvSpPr>
        <p:spPr>
          <a:xfrm>
            <a:off x="1066800" y="870155"/>
            <a:ext cx="10058400" cy="5164885"/>
          </a:xfrm>
        </p:spPr>
        <p:txBody>
          <a:bodyPr/>
          <a:lstStyle/>
          <a:p>
            <a:pPr eaLnBrk="1" hangingPunct="1">
              <a:lnSpc>
                <a:spcPct val="90000"/>
              </a:lnSpc>
            </a:pPr>
            <a:r>
              <a:rPr lang="en-US" altLang="en-US" sz="2400" dirty="0"/>
              <a:t>Zener Cards: Deck of 25 cards, each having one of five symbols</a:t>
            </a:r>
          </a:p>
          <a:p>
            <a:pPr eaLnBrk="1" hangingPunct="1">
              <a:lnSpc>
                <a:spcPct val="90000"/>
              </a:lnSpc>
            </a:pPr>
            <a:endParaRPr lang="en-US" altLang="en-US" sz="2400" dirty="0"/>
          </a:p>
          <a:p>
            <a:pPr eaLnBrk="1" hangingPunct="1">
              <a:lnSpc>
                <a:spcPct val="90000"/>
              </a:lnSpc>
            </a:pPr>
            <a:r>
              <a:rPr lang="en-US" altLang="en-US" sz="2400" dirty="0"/>
              <a:t>Run of Luck: Statistically unusual outcome that could occur by chance alone (e.g., getting five heads in a row, two jackpots within six pulls of a slot machine) </a:t>
            </a:r>
          </a:p>
          <a:p>
            <a:pPr eaLnBrk="1" hangingPunct="1">
              <a:lnSpc>
                <a:spcPct val="90000"/>
              </a:lnSpc>
            </a:pPr>
            <a:endParaRPr lang="en-US" altLang="en-US" sz="2400" dirty="0"/>
          </a:p>
          <a:p>
            <a:pPr eaLnBrk="1" hangingPunct="1">
              <a:lnSpc>
                <a:spcPct val="90000"/>
              </a:lnSpc>
            </a:pPr>
            <a:r>
              <a:rPr lang="en-US" altLang="en-US" sz="2400" dirty="0"/>
              <a:t>Stage ESP: Simulation of ESP for entertainment purposes</a:t>
            </a:r>
          </a:p>
          <a:p>
            <a:pPr marL="0" indent="0" eaLnBrk="1" hangingPunct="1">
              <a:lnSpc>
                <a:spcPct val="90000"/>
              </a:lnSpc>
              <a:buNone/>
            </a:pPr>
            <a:r>
              <a:rPr lang="en-US" altLang="en-US" sz="2400" dirty="0"/>
              <a:t>  </a:t>
            </a:r>
          </a:p>
          <a:p>
            <a:pPr eaLnBrk="1" hangingPunct="1">
              <a:lnSpc>
                <a:spcPct val="90000"/>
              </a:lnSpc>
            </a:pPr>
            <a:r>
              <a:rPr lang="en-US" altLang="en-US" sz="2400" dirty="0"/>
              <a:t>Conclusion: Existence of ESP has NOT been scientifically demonstrated; positive results are usually inconclusive and easily criticized</a:t>
            </a:r>
          </a:p>
          <a:p>
            <a:pPr lvl="1" eaLnBrk="1" hangingPunct="1">
              <a:lnSpc>
                <a:spcPct val="90000"/>
              </a:lnSpc>
            </a:pPr>
            <a:r>
              <a:rPr lang="en-US" altLang="en-US" sz="2400" dirty="0"/>
              <a:t>In sum: Be skeptical! If it seems too good to be true, it probably is!</a:t>
            </a:r>
          </a:p>
        </p:txBody>
      </p:sp>
    </p:spTree>
    <p:extLst>
      <p:ext uri="{BB962C8B-B14F-4D97-AF65-F5344CB8AC3E}">
        <p14:creationId xmlns:p14="http://schemas.microsoft.com/office/powerpoint/2010/main" val="17860019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0452.jpg                                                       0016F1CAsmeagol                        BB150139:">
            <a:extLst>
              <a:ext uri="{FF2B5EF4-FFF2-40B4-BE49-F238E27FC236}">
                <a16:creationId xmlns:a16="http://schemas.microsoft.com/office/drawing/2014/main" id="{B2669F0B-A871-3645-B446-329C348738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8890" y="422121"/>
            <a:ext cx="3937820" cy="56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1C47E8BB-43DB-D641-9179-EA23961A74BB}"/>
              </a:ext>
            </a:extLst>
          </p:cNvPr>
          <p:cNvSpPr>
            <a:spLocks noChangeArrowheads="1"/>
          </p:cNvSpPr>
          <p:nvPr/>
        </p:nvSpPr>
        <p:spPr bwMode="auto">
          <a:xfrm>
            <a:off x="3039508" y="6098683"/>
            <a:ext cx="65303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4.52</a:t>
            </a:r>
            <a:r>
              <a:rPr lang="en-US" altLang="en-US" sz="1600" dirty="0"/>
              <a:t> ESP cards used by J. B. Rhine, an early experimenter in parapsychology. </a:t>
            </a:r>
          </a:p>
        </p:txBody>
      </p:sp>
    </p:spTree>
    <p:extLst>
      <p:ext uri="{BB962C8B-B14F-4D97-AF65-F5344CB8AC3E}">
        <p14:creationId xmlns:p14="http://schemas.microsoft.com/office/powerpoint/2010/main" val="3829800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E5F6CF-2168-BC41-B8B7-10864D6C3364}"/>
              </a:ext>
            </a:extLst>
          </p:cNvPr>
          <p:cNvSpPr>
            <a:spLocks noGrp="1" noChangeArrowheads="1"/>
          </p:cNvSpPr>
          <p:nvPr>
            <p:ph idx="1"/>
          </p:nvPr>
        </p:nvSpPr>
        <p:spPr/>
        <p:txBody>
          <a:bodyPr/>
          <a:lstStyle/>
          <a:p>
            <a:pPr eaLnBrk="1" hangingPunct="1">
              <a:lnSpc>
                <a:spcPct val="90000"/>
              </a:lnSpc>
            </a:pPr>
            <a:r>
              <a:rPr lang="en-US" altLang="en-US" sz="2400" dirty="0"/>
              <a:t>Post-Event Information: Testimony reflects not only what was actually seen but also information obtained later on</a:t>
            </a:r>
          </a:p>
          <a:p>
            <a:pPr eaLnBrk="1" hangingPunct="1">
              <a:lnSpc>
                <a:spcPct val="90000"/>
              </a:lnSpc>
            </a:pPr>
            <a:r>
              <a:rPr lang="en-US" altLang="en-US" sz="2400" dirty="0"/>
              <a:t>Attitudes and Expectations: May affect eyewitness’s perception of events </a:t>
            </a:r>
          </a:p>
          <a:p>
            <a:pPr eaLnBrk="1" hangingPunct="1">
              <a:lnSpc>
                <a:spcPct val="90000"/>
              </a:lnSpc>
            </a:pPr>
            <a:r>
              <a:rPr lang="en-US" altLang="en-US" sz="2400" dirty="0"/>
              <a:t>Cross-Racial Perceptions: Eyewitnesses are better at identifying members of their own race than of other races</a:t>
            </a:r>
          </a:p>
          <a:p>
            <a:pPr eaLnBrk="1" hangingPunct="1">
              <a:lnSpc>
                <a:spcPct val="90000"/>
              </a:lnSpc>
            </a:pPr>
            <a:r>
              <a:rPr lang="en-US" altLang="en-US" sz="2400" dirty="0"/>
              <a:t>Weapon Focus: Presence of a weapon impairs eyewitness’s accuracy</a:t>
            </a:r>
          </a:p>
          <a:p>
            <a:pPr eaLnBrk="1" hangingPunct="1">
              <a:lnSpc>
                <a:spcPct val="90000"/>
              </a:lnSpc>
            </a:pPr>
            <a:r>
              <a:rPr lang="en-US" altLang="en-US" sz="2400" dirty="0"/>
              <a:t>Accuracy-Confidence: Confidence is not a good predictor of his/her accuracy </a:t>
            </a:r>
          </a:p>
        </p:txBody>
      </p:sp>
      <p:sp>
        <p:nvSpPr>
          <p:cNvPr id="5" name="Rectangle 2">
            <a:extLst>
              <a:ext uri="{FF2B5EF4-FFF2-40B4-BE49-F238E27FC236}">
                <a16:creationId xmlns:a16="http://schemas.microsoft.com/office/drawing/2014/main" id="{0FD10785-6B7E-D64F-AA51-696D1232F64D}"/>
              </a:ext>
            </a:extLst>
          </p:cNvPr>
          <p:cNvSpPr>
            <a:spLocks noGrp="1" noChangeArrowheads="1"/>
          </p:cNvSpPr>
          <p:nvPr>
            <p:ph type="title"/>
          </p:nvPr>
        </p:nvSpPr>
        <p:spPr/>
        <p:txBody>
          <a:bodyPr/>
          <a:lstStyle/>
          <a:p>
            <a:pPr eaLnBrk="1" hangingPunct="1"/>
            <a:r>
              <a:rPr lang="en-US" altLang="en-US" sz="3200" dirty="0"/>
              <a:t>Factors Affecting the Accuracy of Eyewitness Perceptions</a:t>
            </a:r>
            <a:endParaRPr lang="en-US" altLang="en-US" sz="4000" b="1" dirty="0"/>
          </a:p>
        </p:txBody>
      </p:sp>
    </p:spTree>
    <p:extLst>
      <p:ext uri="{BB962C8B-B14F-4D97-AF65-F5344CB8AC3E}">
        <p14:creationId xmlns:p14="http://schemas.microsoft.com/office/powerpoint/2010/main" val="3243667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49.jpg                                                       0016F1CAsmeagol                        BB150139:">
            <a:extLst>
              <a:ext uri="{FF2B5EF4-FFF2-40B4-BE49-F238E27FC236}">
                <a16:creationId xmlns:a16="http://schemas.microsoft.com/office/drawing/2014/main" id="{98748DE3-A968-964A-8D35-1AD4B35F3C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6375" y="274638"/>
            <a:ext cx="5501148" cy="541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BBD63E41-3F65-D64C-B5D9-D6B83A2350A0}"/>
              </a:ext>
            </a:extLst>
          </p:cNvPr>
          <p:cNvSpPr>
            <a:spLocks noChangeArrowheads="1"/>
          </p:cNvSpPr>
          <p:nvPr/>
        </p:nvSpPr>
        <p:spPr bwMode="auto">
          <a:xfrm>
            <a:off x="3436375" y="6057099"/>
            <a:ext cx="55011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4.49</a:t>
            </a:r>
            <a:r>
              <a:rPr lang="en-US" altLang="en-US" sz="1600" dirty="0"/>
              <a:t> Emotionally significant stimuli influence attention. </a:t>
            </a:r>
          </a:p>
        </p:txBody>
      </p:sp>
    </p:spTree>
    <p:extLst>
      <p:ext uri="{BB962C8B-B14F-4D97-AF65-F5344CB8AC3E}">
        <p14:creationId xmlns:p14="http://schemas.microsoft.com/office/powerpoint/2010/main" val="620245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3FD6DD-ABDE-BC46-8D94-B1827865FB24}"/>
              </a:ext>
            </a:extLst>
          </p:cNvPr>
          <p:cNvSpPr>
            <a:spLocks noGrp="1" noChangeArrowheads="1"/>
          </p:cNvSpPr>
          <p:nvPr>
            <p:ph idx="1"/>
          </p:nvPr>
        </p:nvSpPr>
        <p:spPr>
          <a:xfrm>
            <a:off x="1066800" y="1026487"/>
            <a:ext cx="10058400" cy="3931920"/>
          </a:xfrm>
        </p:spPr>
        <p:txBody>
          <a:bodyPr>
            <a:normAutofit fontScale="92500" lnSpcReduction="10000"/>
          </a:bodyPr>
          <a:lstStyle/>
          <a:p>
            <a:pPr eaLnBrk="1" hangingPunct="1">
              <a:buFont typeface="Symbol" pitchFamily="2" charset="2"/>
              <a:buChar char=""/>
            </a:pPr>
            <a:r>
              <a:rPr lang="en-US" altLang="en-US" sz="2400" dirty="0"/>
              <a:t>Exposure Time: Less time an eyewitness has to observe an event, the less s/he will perceive and remember it</a:t>
            </a:r>
          </a:p>
          <a:p>
            <a:pPr eaLnBrk="1" hangingPunct="1">
              <a:buFont typeface="Symbol" pitchFamily="2" charset="2"/>
              <a:buChar char=""/>
            </a:pPr>
            <a:endParaRPr lang="en-US" altLang="en-US" sz="2400" dirty="0"/>
          </a:p>
          <a:p>
            <a:pPr eaLnBrk="1" hangingPunct="1">
              <a:buFont typeface="Symbol" pitchFamily="2" charset="2"/>
              <a:buChar char=""/>
            </a:pPr>
            <a:r>
              <a:rPr lang="en-US" altLang="en-US" sz="2400" dirty="0"/>
              <a:t>Unconscious Transference: A culprit who is identified may have been seen in another situation or context</a:t>
            </a:r>
          </a:p>
          <a:p>
            <a:pPr eaLnBrk="1" hangingPunct="1">
              <a:buFont typeface="Symbol" pitchFamily="2" charset="2"/>
              <a:buChar char=""/>
            </a:pPr>
            <a:endParaRPr lang="en-US" altLang="en-US" sz="2400" dirty="0"/>
          </a:p>
          <a:p>
            <a:pPr eaLnBrk="1" hangingPunct="1">
              <a:buFont typeface="Symbol" pitchFamily="2" charset="2"/>
              <a:buChar char=""/>
            </a:pPr>
            <a:r>
              <a:rPr lang="en-US" altLang="en-US" sz="2400" dirty="0"/>
              <a:t>Color Perception: Judgments of color made under monochromatic light are very unreliable</a:t>
            </a:r>
          </a:p>
          <a:p>
            <a:pPr eaLnBrk="1" hangingPunct="1">
              <a:buFont typeface="Symbol" pitchFamily="2" charset="2"/>
              <a:buChar char=""/>
            </a:pPr>
            <a:endParaRPr lang="en-US" altLang="en-US" sz="2400" dirty="0"/>
          </a:p>
          <a:p>
            <a:pPr eaLnBrk="1" hangingPunct="1">
              <a:buFont typeface="Symbol" pitchFamily="2" charset="2"/>
              <a:buChar char=""/>
            </a:pPr>
            <a:r>
              <a:rPr lang="en-US" altLang="en-US" sz="2400" dirty="0"/>
              <a:t>Stress: High levels impair accuracy</a:t>
            </a:r>
          </a:p>
          <a:p>
            <a:pPr eaLnBrk="1" hangingPunct="1">
              <a:buFontTx/>
              <a:buNone/>
            </a:pPr>
            <a:endParaRPr lang="en-US" altLang="en-US" sz="2800" dirty="0"/>
          </a:p>
        </p:txBody>
      </p:sp>
    </p:spTree>
    <p:extLst>
      <p:ext uri="{BB962C8B-B14F-4D97-AF65-F5344CB8AC3E}">
        <p14:creationId xmlns:p14="http://schemas.microsoft.com/office/powerpoint/2010/main" val="723351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6C09-EBBB-534B-B0A4-0757186CD6F3}"/>
              </a:ext>
            </a:extLst>
          </p:cNvPr>
          <p:cNvSpPr>
            <a:spLocks noGrp="1"/>
          </p:cNvSpPr>
          <p:nvPr>
            <p:ph type="title"/>
          </p:nvPr>
        </p:nvSpPr>
        <p:spPr/>
        <p:txBody>
          <a:bodyPr/>
          <a:lstStyle/>
          <a:p>
            <a:r>
              <a:rPr lang="en-US" dirty="0"/>
              <a:t>Perceptual awareness</a:t>
            </a:r>
          </a:p>
        </p:txBody>
      </p:sp>
      <p:sp>
        <p:nvSpPr>
          <p:cNvPr id="4" name="Rectangle 3">
            <a:extLst>
              <a:ext uri="{FF2B5EF4-FFF2-40B4-BE49-F238E27FC236}">
                <a16:creationId xmlns:a16="http://schemas.microsoft.com/office/drawing/2014/main" id="{49799251-85E6-FB4F-9F87-E7736768424B}"/>
              </a:ext>
            </a:extLst>
          </p:cNvPr>
          <p:cNvSpPr>
            <a:spLocks noGrp="1" noChangeArrowheads="1"/>
          </p:cNvSpPr>
          <p:nvPr>
            <p:ph idx="1"/>
          </p:nvPr>
        </p:nvSpPr>
        <p:spPr/>
        <p:txBody>
          <a:bodyPr/>
          <a:lstStyle/>
          <a:p>
            <a:pPr eaLnBrk="1" hangingPunct="1"/>
            <a:r>
              <a:rPr lang="en-US" altLang="en-US" sz="2400" dirty="0"/>
              <a:t>Reality Testing: Obtaining additional information to check on accuracy of perceptions</a:t>
            </a:r>
          </a:p>
          <a:p>
            <a:pPr eaLnBrk="1" hangingPunct="1"/>
            <a:r>
              <a:rPr lang="en-US" altLang="en-US" sz="2400" dirty="0"/>
              <a:t>Habituation: Decrease in perceptual response to a given stimulus</a:t>
            </a:r>
          </a:p>
          <a:p>
            <a:pPr eaLnBrk="1" hangingPunct="1"/>
            <a:r>
              <a:rPr lang="en-US" altLang="en-US" sz="2400" dirty="0"/>
              <a:t>Dishabituation: A reversal of habituation</a:t>
            </a:r>
          </a:p>
        </p:txBody>
      </p:sp>
    </p:spTree>
    <p:extLst>
      <p:ext uri="{BB962C8B-B14F-4D97-AF65-F5344CB8AC3E}">
        <p14:creationId xmlns:p14="http://schemas.microsoft.com/office/powerpoint/2010/main" val="35825283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54.jpg                                                       0016F1CAsmeagol                        BB150139:">
            <a:extLst>
              <a:ext uri="{FF2B5EF4-FFF2-40B4-BE49-F238E27FC236}">
                <a16:creationId xmlns:a16="http://schemas.microsoft.com/office/drawing/2014/main" id="{77BFDA19-F0CA-7941-8705-9F48D47740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4994" y="277915"/>
            <a:ext cx="7654411" cy="475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1DFE19ED-53AD-4B42-9AB2-3A76BC0102FA}"/>
              </a:ext>
            </a:extLst>
          </p:cNvPr>
          <p:cNvSpPr>
            <a:spLocks noChangeArrowheads="1"/>
          </p:cNvSpPr>
          <p:nvPr/>
        </p:nvSpPr>
        <p:spPr bwMode="auto">
          <a:xfrm>
            <a:off x="2133600" y="5261319"/>
            <a:ext cx="8991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t>FIGURE 4.54</a:t>
            </a:r>
            <a:r>
              <a:rPr lang="en-US" altLang="en-US" sz="1800" dirty="0"/>
              <a:t> The limits of pure perception. Even simple designs are easily misperceived. Fraser’s spiral is actually a series of concentric circles. The illusion is so powerful that people who try to trace one of the circles sometimes follow the illusory spiral and jump from one circle to the next.</a:t>
            </a:r>
          </a:p>
        </p:txBody>
      </p:sp>
    </p:spTree>
    <p:extLst>
      <p:ext uri="{BB962C8B-B14F-4D97-AF65-F5344CB8AC3E}">
        <p14:creationId xmlns:p14="http://schemas.microsoft.com/office/powerpoint/2010/main" val="29405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1B7C4BE8-4200-2E40-8FCC-127F2A7D22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3174" y="419868"/>
            <a:ext cx="8894618" cy="552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D01805B-5BFC-FE45-89F3-9BBBD7F0030C}"/>
              </a:ext>
            </a:extLst>
          </p:cNvPr>
          <p:cNvSpPr txBox="1"/>
          <p:nvPr/>
        </p:nvSpPr>
        <p:spPr>
          <a:xfrm>
            <a:off x="2659117" y="6039080"/>
            <a:ext cx="3393878" cy="369332"/>
          </a:xfrm>
          <a:prstGeom prst="rect">
            <a:avLst/>
          </a:prstGeom>
          <a:noFill/>
        </p:spPr>
        <p:txBody>
          <a:bodyPr wrap="none" rtlCol="0">
            <a:spAutoFit/>
          </a:bodyPr>
          <a:lstStyle/>
          <a:p>
            <a:r>
              <a:rPr lang="en-US" dirty="0"/>
              <a:t>Fig.: 4.6: Anatomy of a retina</a:t>
            </a:r>
          </a:p>
        </p:txBody>
      </p:sp>
    </p:spTree>
    <p:extLst>
      <p:ext uri="{BB962C8B-B14F-4D97-AF65-F5344CB8AC3E}">
        <p14:creationId xmlns:p14="http://schemas.microsoft.com/office/powerpoint/2010/main" val="95703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7.jpg                                                       0016F1CAsmeagol                        BB150139:">
            <a:extLst>
              <a:ext uri="{FF2B5EF4-FFF2-40B4-BE49-F238E27FC236}">
                <a16:creationId xmlns:a16="http://schemas.microsoft.com/office/drawing/2014/main" id="{FE325951-F4FC-8941-AC60-B8786D0DD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53" y="269984"/>
            <a:ext cx="10739602" cy="559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F94D343-821E-BB4C-8336-65532120FC9E}"/>
              </a:ext>
            </a:extLst>
          </p:cNvPr>
          <p:cNvSpPr txBox="1"/>
          <p:nvPr/>
        </p:nvSpPr>
        <p:spPr>
          <a:xfrm>
            <a:off x="695653" y="6174416"/>
            <a:ext cx="3956532" cy="369332"/>
          </a:xfrm>
          <a:prstGeom prst="rect">
            <a:avLst/>
          </a:prstGeom>
          <a:noFill/>
        </p:spPr>
        <p:txBody>
          <a:bodyPr wrap="none" rtlCol="0">
            <a:spAutoFit/>
          </a:bodyPr>
          <a:lstStyle/>
          <a:p>
            <a:r>
              <a:rPr lang="en-US" dirty="0"/>
              <a:t>Fig.: 4.7: Experiencing a blind spot</a:t>
            </a:r>
          </a:p>
        </p:txBody>
      </p:sp>
    </p:spTree>
    <p:extLst>
      <p:ext uri="{BB962C8B-B14F-4D97-AF65-F5344CB8AC3E}">
        <p14:creationId xmlns:p14="http://schemas.microsoft.com/office/powerpoint/2010/main" val="3020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001-8AC5-4B4F-86A7-F46ECE69FF55}"/>
              </a:ext>
            </a:extLst>
          </p:cNvPr>
          <p:cNvSpPr>
            <a:spLocks noGrp="1"/>
          </p:cNvSpPr>
          <p:nvPr>
            <p:ph type="title"/>
          </p:nvPr>
        </p:nvSpPr>
        <p:spPr/>
        <p:txBody>
          <a:bodyPr/>
          <a:lstStyle/>
          <a:p>
            <a:r>
              <a:rPr lang="en-US" dirty="0"/>
              <a:t>Vision problems</a:t>
            </a:r>
          </a:p>
        </p:txBody>
      </p:sp>
      <p:sp>
        <p:nvSpPr>
          <p:cNvPr id="4" name="Rectangle 3">
            <a:extLst>
              <a:ext uri="{FF2B5EF4-FFF2-40B4-BE49-F238E27FC236}">
                <a16:creationId xmlns:a16="http://schemas.microsoft.com/office/drawing/2014/main" id="{D43C2746-8AE4-6948-AB32-8471F76385E3}"/>
              </a:ext>
            </a:extLst>
          </p:cNvPr>
          <p:cNvSpPr>
            <a:spLocks noGrp="1" noChangeArrowheads="1"/>
          </p:cNvSpPr>
          <p:nvPr>
            <p:ph idx="1"/>
          </p:nvPr>
        </p:nvSpPr>
        <p:spPr/>
        <p:txBody>
          <a:bodyPr/>
          <a:lstStyle/>
          <a:p>
            <a:pPr eaLnBrk="1" hangingPunct="1">
              <a:lnSpc>
                <a:spcPct val="90000"/>
              </a:lnSpc>
            </a:pPr>
            <a:r>
              <a:rPr lang="en-US" altLang="en-US" sz="2400" dirty="0"/>
              <a:t>Hyperopia: Difficulty focusing nearby objects (farsightedness)</a:t>
            </a:r>
          </a:p>
          <a:p>
            <a:pPr eaLnBrk="1" hangingPunct="1">
              <a:lnSpc>
                <a:spcPct val="90000"/>
              </a:lnSpc>
            </a:pPr>
            <a:endParaRPr lang="en-US" altLang="en-US" sz="2400" dirty="0"/>
          </a:p>
          <a:p>
            <a:pPr eaLnBrk="1" hangingPunct="1">
              <a:lnSpc>
                <a:spcPct val="90000"/>
              </a:lnSpc>
            </a:pPr>
            <a:r>
              <a:rPr lang="en-US" altLang="en-US" sz="2400" dirty="0"/>
              <a:t>Myopia: Difficulty focusing distant objects (nearsightedness)</a:t>
            </a:r>
          </a:p>
          <a:p>
            <a:pPr eaLnBrk="1" hangingPunct="1">
              <a:lnSpc>
                <a:spcPct val="90000"/>
              </a:lnSpc>
            </a:pPr>
            <a:endParaRPr lang="en-US" altLang="en-US" sz="2400" dirty="0"/>
          </a:p>
          <a:p>
            <a:pPr eaLnBrk="1" hangingPunct="1">
              <a:lnSpc>
                <a:spcPct val="90000"/>
              </a:lnSpc>
            </a:pPr>
            <a:r>
              <a:rPr lang="en-US" altLang="en-US" sz="2400" dirty="0"/>
              <a:t>Astigmatism: Corneal, lens, or eye defect that causes some areas of vision to be out of focus; relatively common</a:t>
            </a:r>
          </a:p>
          <a:p>
            <a:pPr eaLnBrk="1" hangingPunct="1">
              <a:lnSpc>
                <a:spcPct val="90000"/>
              </a:lnSpc>
            </a:pPr>
            <a:endParaRPr lang="en-US" altLang="en-US" sz="2400" dirty="0"/>
          </a:p>
          <a:p>
            <a:pPr eaLnBrk="1" hangingPunct="1">
              <a:lnSpc>
                <a:spcPct val="90000"/>
              </a:lnSpc>
            </a:pPr>
            <a:r>
              <a:rPr lang="en-US" altLang="en-US" sz="2400" dirty="0"/>
              <a:t>Presbyopia: Farsightedness caused by aging</a:t>
            </a:r>
          </a:p>
          <a:p>
            <a:pPr eaLnBrk="1" hangingPunct="1">
              <a:lnSpc>
                <a:spcPct val="90000"/>
              </a:lnSpc>
            </a:pPr>
            <a:endParaRPr lang="en-US" altLang="en-US" sz="2400" dirty="0"/>
          </a:p>
        </p:txBody>
      </p:sp>
    </p:spTree>
    <p:extLst>
      <p:ext uri="{BB962C8B-B14F-4D97-AF65-F5344CB8AC3E}">
        <p14:creationId xmlns:p14="http://schemas.microsoft.com/office/powerpoint/2010/main" val="267576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5.jpg                                                       0016F1CAsmeagol                        BB150139:">
            <a:extLst>
              <a:ext uri="{FF2B5EF4-FFF2-40B4-BE49-F238E27FC236}">
                <a16:creationId xmlns:a16="http://schemas.microsoft.com/office/drawing/2014/main" id="{B8D399F5-5539-DA40-8DA6-DC0229E15F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5686" y="505673"/>
            <a:ext cx="9169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26">
            <a:extLst>
              <a:ext uri="{FF2B5EF4-FFF2-40B4-BE49-F238E27FC236}">
                <a16:creationId xmlns:a16="http://schemas.microsoft.com/office/drawing/2014/main" id="{DBF8FB48-56BA-E242-A0E7-BAB689A90C59}"/>
              </a:ext>
            </a:extLst>
          </p:cNvPr>
          <p:cNvSpPr txBox="1">
            <a:spLocks noChangeArrowheads="1"/>
          </p:cNvSpPr>
          <p:nvPr/>
        </p:nvSpPr>
        <p:spPr>
          <a:xfrm>
            <a:off x="1395686" y="4637141"/>
            <a:ext cx="7937500" cy="61803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90000"/>
              </a:lnSpc>
              <a:buFontTx/>
              <a:buNone/>
            </a:pPr>
            <a:r>
              <a:rPr lang="en-US" altLang="en-US" sz="1900" b="1" dirty="0"/>
              <a:t>Fig. 4.5: </a:t>
            </a:r>
            <a:r>
              <a:rPr lang="en-US" altLang="en-US" sz="1900" dirty="0"/>
              <a:t> Visual defects and corrective lens</a:t>
            </a:r>
            <a:endParaRPr lang="en-US" altLang="en-US" dirty="0"/>
          </a:p>
        </p:txBody>
      </p:sp>
    </p:spTree>
    <p:extLst>
      <p:ext uri="{BB962C8B-B14F-4D97-AF65-F5344CB8AC3E}">
        <p14:creationId xmlns:p14="http://schemas.microsoft.com/office/powerpoint/2010/main" val="172813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8830-1359-864C-A702-AE2E5657E0CE}"/>
              </a:ext>
            </a:extLst>
          </p:cNvPr>
          <p:cNvSpPr>
            <a:spLocks noGrp="1"/>
          </p:cNvSpPr>
          <p:nvPr>
            <p:ph type="title"/>
          </p:nvPr>
        </p:nvSpPr>
        <p:spPr/>
        <p:txBody>
          <a:bodyPr/>
          <a:lstStyle/>
          <a:p>
            <a:r>
              <a:rPr lang="en-US" dirty="0"/>
              <a:t>Light control</a:t>
            </a:r>
          </a:p>
        </p:txBody>
      </p:sp>
      <p:sp>
        <p:nvSpPr>
          <p:cNvPr id="4" name="Rectangle 3">
            <a:extLst>
              <a:ext uri="{FF2B5EF4-FFF2-40B4-BE49-F238E27FC236}">
                <a16:creationId xmlns:a16="http://schemas.microsoft.com/office/drawing/2014/main" id="{845FC2F9-665C-184E-B37F-068964F680E0}"/>
              </a:ext>
            </a:extLst>
          </p:cNvPr>
          <p:cNvSpPr>
            <a:spLocks noGrp="1" noChangeArrowheads="1"/>
          </p:cNvSpPr>
          <p:nvPr>
            <p:ph idx="1"/>
          </p:nvPr>
        </p:nvSpPr>
        <p:spPr/>
        <p:txBody>
          <a:bodyPr/>
          <a:lstStyle/>
          <a:p>
            <a:pPr eaLnBrk="1" hangingPunct="1"/>
            <a:r>
              <a:rPr lang="en-US" altLang="en-US" sz="2400" dirty="0"/>
              <a:t>Cones: Visual receptors for colors and bright light (daylight); have 6.5 million</a:t>
            </a:r>
          </a:p>
          <a:p>
            <a:pPr eaLnBrk="1" hangingPunct="1"/>
            <a:r>
              <a:rPr lang="en-US" altLang="en-US" sz="2400" dirty="0"/>
              <a:t>Rods: Visual receptors for dim light; only produce black and white; have 100 million</a:t>
            </a:r>
          </a:p>
          <a:p>
            <a:pPr eaLnBrk="1" hangingPunct="1"/>
            <a:r>
              <a:rPr lang="en-US" altLang="en-US" sz="2400" dirty="0"/>
              <a:t>Blind Spot: Area of the retina lacking visual receptors</a:t>
            </a:r>
          </a:p>
          <a:p>
            <a:pPr eaLnBrk="1" hangingPunct="1"/>
            <a:endParaRPr lang="en-US" altLang="en-US" dirty="0"/>
          </a:p>
        </p:txBody>
      </p:sp>
    </p:spTree>
    <p:extLst>
      <p:ext uri="{BB962C8B-B14F-4D97-AF65-F5344CB8AC3E}">
        <p14:creationId xmlns:p14="http://schemas.microsoft.com/office/powerpoint/2010/main" val="322721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1E4A-F121-964D-80CB-9DB15F1651D3}"/>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AEFB5027-1006-3B4D-B55C-A1A5703AA082}"/>
              </a:ext>
            </a:extLst>
          </p:cNvPr>
          <p:cNvSpPr>
            <a:spLocks noGrp="1" noChangeArrowheads="1"/>
          </p:cNvSpPr>
          <p:nvPr>
            <p:ph idx="1"/>
          </p:nvPr>
        </p:nvSpPr>
        <p:spPr/>
        <p:txBody>
          <a:bodyPr/>
          <a:lstStyle/>
          <a:p>
            <a:pPr eaLnBrk="1" hangingPunct="1"/>
            <a:r>
              <a:rPr lang="en-US" altLang="en-US" sz="2400" dirty="0"/>
              <a:t>Visual Acuity: Sharpness of visual perception</a:t>
            </a:r>
          </a:p>
          <a:p>
            <a:pPr eaLnBrk="1" hangingPunct="1"/>
            <a:r>
              <a:rPr lang="en-US" altLang="en-US" sz="2400" dirty="0"/>
              <a:t>Fovea: Area of the retina containing only cones</a:t>
            </a:r>
          </a:p>
          <a:p>
            <a:pPr eaLnBrk="1" hangingPunct="1"/>
            <a:r>
              <a:rPr lang="en-US" altLang="en-US" sz="2400" dirty="0"/>
              <a:t>Peripheral Vision: Vision at edges of visual field; side vision  </a:t>
            </a:r>
          </a:p>
          <a:p>
            <a:pPr lvl="1" eaLnBrk="1" hangingPunct="1"/>
            <a:r>
              <a:rPr lang="en-US" altLang="en-US" sz="2400" dirty="0"/>
              <a:t>Many superstar athletes have excellent peripheral vision </a:t>
            </a:r>
          </a:p>
        </p:txBody>
      </p:sp>
    </p:spTree>
    <p:extLst>
      <p:ext uri="{BB962C8B-B14F-4D97-AF65-F5344CB8AC3E}">
        <p14:creationId xmlns:p14="http://schemas.microsoft.com/office/powerpoint/2010/main" val="2950899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D74D-32D5-E843-9548-2FABF78F0E5F}"/>
              </a:ext>
            </a:extLst>
          </p:cNvPr>
          <p:cNvSpPr>
            <a:spLocks noGrp="1"/>
          </p:cNvSpPr>
          <p:nvPr>
            <p:ph type="title"/>
          </p:nvPr>
        </p:nvSpPr>
        <p:spPr/>
        <p:txBody>
          <a:bodyPr/>
          <a:lstStyle/>
          <a:p>
            <a:endParaRPr lang="en-US" dirty="0"/>
          </a:p>
        </p:txBody>
      </p:sp>
      <p:pic>
        <p:nvPicPr>
          <p:cNvPr id="4" name="Picture 1031" descr="0408.jpg                                                       0016F1CAsmeagol                        BB150139:">
            <a:extLst>
              <a:ext uri="{FF2B5EF4-FFF2-40B4-BE49-F238E27FC236}">
                <a16:creationId xmlns:a16="http://schemas.microsoft.com/office/drawing/2014/main" id="{A7E4FB25-8BD2-C24D-93A4-2A2F312B6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17" y="238453"/>
            <a:ext cx="11813628" cy="485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32">
            <a:extLst>
              <a:ext uri="{FF2B5EF4-FFF2-40B4-BE49-F238E27FC236}">
                <a16:creationId xmlns:a16="http://schemas.microsoft.com/office/drawing/2014/main" id="{804054D9-AE39-254E-905C-2484E3DF4C0B}"/>
              </a:ext>
            </a:extLst>
          </p:cNvPr>
          <p:cNvSpPr>
            <a:spLocks noGrp="1" noChangeArrowheads="1"/>
          </p:cNvSpPr>
          <p:nvPr>
            <p:ph idx="1"/>
          </p:nvPr>
        </p:nvSpPr>
        <p:spPr bwMode="auto">
          <a:xfrm>
            <a:off x="220717" y="5203671"/>
            <a:ext cx="10058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t>FIGURE 4.8</a:t>
            </a:r>
            <a:r>
              <a:rPr lang="en-US" altLang="en-US" sz="1800" dirty="0"/>
              <a:t> Tests of visual acuity. Here are some common tests of visual acuity. In (a)sharpness is indicated by the smallest grating still seen as individual lines. The Snellen chart (b) requires that you read rows of letters of diminishing size until you can no longer distinguish them. The </a:t>
            </a:r>
            <a:r>
              <a:rPr lang="en-US" altLang="en-US" sz="1800" dirty="0" err="1"/>
              <a:t>Landolt</a:t>
            </a:r>
            <a:r>
              <a:rPr lang="en-US" altLang="en-US" sz="1800" dirty="0"/>
              <a:t> rings (c) require no familiarity with letters. All that is required is a report of which side has a break in it. </a:t>
            </a:r>
          </a:p>
        </p:txBody>
      </p:sp>
    </p:spTree>
    <p:extLst>
      <p:ext uri="{BB962C8B-B14F-4D97-AF65-F5344CB8AC3E}">
        <p14:creationId xmlns:p14="http://schemas.microsoft.com/office/powerpoint/2010/main" val="221561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4E10-42B7-2449-BC9F-B9D064816B00}"/>
              </a:ext>
            </a:extLst>
          </p:cNvPr>
          <p:cNvSpPr>
            <a:spLocks noGrp="1"/>
          </p:cNvSpPr>
          <p:nvPr>
            <p:ph type="title"/>
          </p:nvPr>
        </p:nvSpPr>
        <p:spPr/>
        <p:txBody>
          <a:bodyPr/>
          <a:lstStyle/>
          <a:p>
            <a:r>
              <a:rPr lang="en-US" dirty="0" err="1"/>
              <a:t>Colour</a:t>
            </a:r>
            <a:r>
              <a:rPr lang="en-US" dirty="0"/>
              <a:t> vision</a:t>
            </a:r>
          </a:p>
        </p:txBody>
      </p:sp>
      <p:sp>
        <p:nvSpPr>
          <p:cNvPr id="4" name="Rectangle 3">
            <a:extLst>
              <a:ext uri="{FF2B5EF4-FFF2-40B4-BE49-F238E27FC236}">
                <a16:creationId xmlns:a16="http://schemas.microsoft.com/office/drawing/2014/main" id="{F2011BB9-BC35-FF44-8D78-031699E37467}"/>
              </a:ext>
            </a:extLst>
          </p:cNvPr>
          <p:cNvSpPr>
            <a:spLocks noGrp="1" noChangeArrowheads="1"/>
          </p:cNvSpPr>
          <p:nvPr>
            <p:ph idx="1"/>
          </p:nvPr>
        </p:nvSpPr>
        <p:spPr/>
        <p:txBody>
          <a:bodyPr/>
          <a:lstStyle/>
          <a:p>
            <a:pPr eaLnBrk="1" hangingPunct="1"/>
            <a:r>
              <a:rPr lang="en-US" altLang="en-US" sz="2800" dirty="0"/>
              <a:t>Trichromatic Theory: Color vision theory that states we have three cone types: red, green, blue</a:t>
            </a:r>
          </a:p>
          <a:p>
            <a:pPr lvl="1" eaLnBrk="1" hangingPunct="1"/>
            <a:r>
              <a:rPr lang="en-US" altLang="en-US" dirty="0"/>
              <a:t>Other colors produced by a combination of these</a:t>
            </a:r>
          </a:p>
          <a:p>
            <a:pPr lvl="1" eaLnBrk="1" hangingPunct="1"/>
            <a:r>
              <a:rPr lang="en-US" altLang="en-US" dirty="0"/>
              <a:t>Black and white produced by rods</a:t>
            </a:r>
          </a:p>
        </p:txBody>
      </p:sp>
    </p:spTree>
    <p:extLst>
      <p:ext uri="{BB962C8B-B14F-4D97-AF65-F5344CB8AC3E}">
        <p14:creationId xmlns:p14="http://schemas.microsoft.com/office/powerpoint/2010/main" val="2266136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31" descr="0410.jpg                                                       0016F1CAsmeagol                        BB150139:">
            <a:extLst>
              <a:ext uri="{FF2B5EF4-FFF2-40B4-BE49-F238E27FC236}">
                <a16:creationId xmlns:a16="http://schemas.microsoft.com/office/drawing/2014/main" id="{DEABD559-B245-664E-BA25-2EAF883A7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704" y="257504"/>
            <a:ext cx="460533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32">
            <a:extLst>
              <a:ext uri="{FF2B5EF4-FFF2-40B4-BE49-F238E27FC236}">
                <a16:creationId xmlns:a16="http://schemas.microsoft.com/office/drawing/2014/main" id="{670A82CD-04C8-BE41-A853-6FB4F8BD2F8A}"/>
              </a:ext>
            </a:extLst>
          </p:cNvPr>
          <p:cNvSpPr>
            <a:spLocks noGrp="1" noChangeArrowheads="1"/>
          </p:cNvSpPr>
          <p:nvPr>
            <p:ph idx="1"/>
          </p:nvPr>
        </p:nvSpPr>
        <p:spPr bwMode="auto">
          <a:xfrm>
            <a:off x="1245476" y="5392858"/>
            <a:ext cx="10058400"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4.10</a:t>
            </a:r>
            <a:r>
              <a:rPr lang="en-US" altLang="en-US" sz="1600" dirty="0"/>
              <a:t> Firing rates of blue, green, and red cones in response to different colors. The taller the colored bar, the higher the firing rates for that type of cone. As you can see, colors are coded by differences in the activity of all three types of cones in the normal eye.</a:t>
            </a:r>
          </a:p>
        </p:txBody>
      </p:sp>
    </p:spTree>
    <p:extLst>
      <p:ext uri="{BB962C8B-B14F-4D97-AF65-F5344CB8AC3E}">
        <p14:creationId xmlns:p14="http://schemas.microsoft.com/office/powerpoint/2010/main" val="124301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AD194-5311-1A4D-AD3F-D7434469B8E7}"/>
              </a:ext>
            </a:extLst>
          </p:cNvPr>
          <p:cNvPicPr>
            <a:picLocks noChangeAspect="1" noChangeArrowheads="1"/>
          </p:cNvPicPr>
          <p:nvPr/>
        </p:nvPicPr>
        <p:blipFill>
          <a:blip r:embed="rId2">
            <a:lum bright="-30000" contrast="6000"/>
            <a:extLst>
              <a:ext uri="{28A0092B-C50C-407E-A947-70E740481C1C}">
                <a14:useLocalDpi xmlns:a14="http://schemas.microsoft.com/office/drawing/2010/main" val="0"/>
              </a:ext>
            </a:extLst>
          </a:blip>
          <a:srcRect/>
          <a:stretch>
            <a:fillRect/>
          </a:stretch>
        </p:blipFill>
        <p:spPr bwMode="auto">
          <a:xfrm>
            <a:off x="2551276" y="264565"/>
            <a:ext cx="6340475"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106089E-94C5-174C-858D-8CBBB739DD4F}"/>
              </a:ext>
            </a:extLst>
          </p:cNvPr>
          <p:cNvSpPr>
            <a:spLocks noGrp="1" noChangeArrowheads="1"/>
          </p:cNvSpPr>
          <p:nvPr>
            <p:ph idx="1"/>
          </p:nvPr>
        </p:nvSpPr>
        <p:spPr>
          <a:xfrm>
            <a:off x="692313" y="5365005"/>
            <a:ext cx="10058400" cy="3931920"/>
          </a:xfrm>
        </p:spPr>
        <p:txBody>
          <a:bodyPr>
            <a:normAutofit/>
          </a:bodyPr>
          <a:lstStyle/>
          <a:p>
            <a:pPr marL="0" indent="0" eaLnBrk="1" hangingPunct="1">
              <a:lnSpc>
                <a:spcPct val="90000"/>
              </a:lnSpc>
              <a:buFontTx/>
              <a:buNone/>
              <a:defRPr/>
            </a:pPr>
            <a:r>
              <a:rPr lang="en-US" altLang="en-US" b="1" dirty="0"/>
              <a:t>Figure 4.1</a:t>
            </a:r>
            <a:endParaRPr lang="en-US" altLang="en-US" dirty="0"/>
          </a:p>
          <a:p>
            <a:pPr marL="0" indent="0" eaLnBrk="1" hangingPunct="1">
              <a:lnSpc>
                <a:spcPct val="90000"/>
              </a:lnSpc>
              <a:buFontTx/>
              <a:buNone/>
              <a:defRPr/>
            </a:pPr>
            <a:r>
              <a:rPr lang="en-US" altLang="en-US" dirty="0"/>
              <a:t>The distinction between sensation and perception. Sensation involves the stimulation of sensory organs, whereas perception involves the processing and interpretation of sensory input. As this illustration shows, the two processes merge at the point where sensory receptors convert physical energy into neural impulses.</a:t>
            </a:r>
          </a:p>
        </p:txBody>
      </p:sp>
    </p:spTree>
    <p:extLst>
      <p:ext uri="{BB962C8B-B14F-4D97-AF65-F5344CB8AC3E}">
        <p14:creationId xmlns:p14="http://schemas.microsoft.com/office/powerpoint/2010/main" val="2486576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A3523-6BF6-B44D-AA28-C71292772B78}"/>
              </a:ext>
            </a:extLst>
          </p:cNvPr>
          <p:cNvSpPr>
            <a:spLocks noGrp="1"/>
          </p:cNvSpPr>
          <p:nvPr>
            <p:ph idx="1"/>
          </p:nvPr>
        </p:nvSpPr>
        <p:spPr>
          <a:xfrm>
            <a:off x="1066800" y="945931"/>
            <a:ext cx="10058400" cy="5089109"/>
          </a:xfrm>
        </p:spPr>
        <p:txBody>
          <a:bodyPr/>
          <a:lstStyle/>
          <a:p>
            <a:r>
              <a:rPr lang="en-US" altLang="en-US" sz="2800" dirty="0"/>
              <a:t>Opponent Process Theory: Color vision theory based on three “systems”: red or green, blue or yellow, black or white</a:t>
            </a:r>
          </a:p>
          <a:p>
            <a:pPr lvl="1"/>
            <a:r>
              <a:rPr lang="en-US" altLang="en-US" dirty="0"/>
              <a:t>Exciting one color in a pair (red) blocks the excitation in the other member of the pair (green)</a:t>
            </a:r>
          </a:p>
          <a:p>
            <a:pPr lvl="1"/>
            <a:endParaRPr lang="en-US" altLang="en-US" dirty="0"/>
          </a:p>
          <a:p>
            <a:pPr lvl="1"/>
            <a:r>
              <a:rPr lang="en-US" altLang="en-US" dirty="0"/>
              <a:t>Afterimage: Visual sensation that remains after stimulus is removed (seeing flashbulb after the picture has been taken)</a:t>
            </a:r>
            <a:endParaRPr lang="en-US" dirty="0"/>
          </a:p>
        </p:txBody>
      </p:sp>
    </p:spTree>
    <p:extLst>
      <p:ext uri="{BB962C8B-B14F-4D97-AF65-F5344CB8AC3E}">
        <p14:creationId xmlns:p14="http://schemas.microsoft.com/office/powerpoint/2010/main" val="3119777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9.jpg                                                       0016F1CAsmeagol                        BB150139:">
            <a:extLst>
              <a:ext uri="{FF2B5EF4-FFF2-40B4-BE49-F238E27FC236}">
                <a16:creationId xmlns:a16="http://schemas.microsoft.com/office/drawing/2014/main" id="{A5820168-222B-B245-A5DF-D5639656BD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752" y="243107"/>
            <a:ext cx="10247585" cy="447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DD049BBF-8A6D-0544-9A6C-BF31233B8AFB}"/>
              </a:ext>
            </a:extLst>
          </p:cNvPr>
          <p:cNvSpPr>
            <a:spLocks noGrp="1"/>
          </p:cNvSpPr>
          <p:nvPr>
            <p:ph type="title"/>
          </p:nvPr>
        </p:nvSpPr>
        <p:spPr>
          <a:xfrm>
            <a:off x="1271752" y="5223642"/>
            <a:ext cx="10058400" cy="462455"/>
          </a:xfrm>
        </p:spPr>
        <p:txBody>
          <a:bodyPr>
            <a:normAutofit/>
          </a:bodyPr>
          <a:lstStyle/>
          <a:p>
            <a:r>
              <a:rPr lang="en-US" sz="2000" dirty="0"/>
              <a:t>Fig. 4.9: Negative afterimages</a:t>
            </a:r>
          </a:p>
        </p:txBody>
      </p:sp>
    </p:spTree>
    <p:extLst>
      <p:ext uri="{BB962C8B-B14F-4D97-AF65-F5344CB8AC3E}">
        <p14:creationId xmlns:p14="http://schemas.microsoft.com/office/powerpoint/2010/main" val="3568931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7" descr="American flag illusion">
            <a:extLst>
              <a:ext uri="{FF2B5EF4-FFF2-40B4-BE49-F238E27FC236}">
                <a16:creationId xmlns:a16="http://schemas.microsoft.com/office/drawing/2014/main" id="{92D66A32-DD19-3E4C-A21F-56636A220A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5228" y="642593"/>
            <a:ext cx="9080938" cy="4875337"/>
          </a:xfrm>
          <a:noFill/>
        </p:spPr>
      </p:pic>
    </p:spTree>
    <p:extLst>
      <p:ext uri="{BB962C8B-B14F-4D97-AF65-F5344CB8AC3E}">
        <p14:creationId xmlns:p14="http://schemas.microsoft.com/office/powerpoint/2010/main" val="3797125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7">
            <a:extLst>
              <a:ext uri="{FF2B5EF4-FFF2-40B4-BE49-F238E27FC236}">
                <a16:creationId xmlns:a16="http://schemas.microsoft.com/office/drawing/2014/main" id="{59CE2307-93B5-2047-A825-51C03953C4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75034" y="264128"/>
            <a:ext cx="6947338" cy="481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6888ED1-D26D-1A43-879B-DFC37CE04C76}"/>
              </a:ext>
            </a:extLst>
          </p:cNvPr>
          <p:cNvSpPr txBox="1"/>
          <p:nvPr/>
        </p:nvSpPr>
        <p:spPr>
          <a:xfrm>
            <a:off x="2575034" y="5433848"/>
            <a:ext cx="4826962" cy="369332"/>
          </a:xfrm>
          <a:prstGeom prst="rect">
            <a:avLst/>
          </a:prstGeom>
          <a:noFill/>
        </p:spPr>
        <p:txBody>
          <a:bodyPr wrap="none" rtlCol="0">
            <a:spAutoFit/>
          </a:bodyPr>
          <a:lstStyle/>
          <a:p>
            <a:r>
              <a:rPr lang="en-US" dirty="0"/>
              <a:t>Fig.: 4.16: Explaining negative afterimages</a:t>
            </a:r>
          </a:p>
        </p:txBody>
      </p:sp>
    </p:spTree>
    <p:extLst>
      <p:ext uri="{BB962C8B-B14F-4D97-AF65-F5344CB8AC3E}">
        <p14:creationId xmlns:p14="http://schemas.microsoft.com/office/powerpoint/2010/main" val="3674722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F465-2819-F243-A346-B3E67E12D5A9}"/>
              </a:ext>
            </a:extLst>
          </p:cNvPr>
          <p:cNvSpPr>
            <a:spLocks noGrp="1"/>
          </p:cNvSpPr>
          <p:nvPr>
            <p:ph type="title"/>
          </p:nvPr>
        </p:nvSpPr>
        <p:spPr/>
        <p:txBody>
          <a:bodyPr/>
          <a:lstStyle/>
          <a:p>
            <a:r>
              <a:rPr lang="en-US" dirty="0" err="1"/>
              <a:t>Colour</a:t>
            </a:r>
            <a:r>
              <a:rPr lang="en-US" dirty="0"/>
              <a:t> blindness</a:t>
            </a:r>
          </a:p>
        </p:txBody>
      </p:sp>
      <p:sp>
        <p:nvSpPr>
          <p:cNvPr id="4" name="Rectangle 3">
            <a:extLst>
              <a:ext uri="{FF2B5EF4-FFF2-40B4-BE49-F238E27FC236}">
                <a16:creationId xmlns:a16="http://schemas.microsoft.com/office/drawing/2014/main" id="{9357FF42-D8C4-A843-835D-FA00E18AD3E1}"/>
              </a:ext>
            </a:extLst>
          </p:cNvPr>
          <p:cNvSpPr>
            <a:spLocks noGrp="1" noChangeArrowheads="1"/>
          </p:cNvSpPr>
          <p:nvPr>
            <p:ph idx="1"/>
          </p:nvPr>
        </p:nvSpPr>
        <p:spPr/>
        <p:txBody>
          <a:bodyPr/>
          <a:lstStyle/>
          <a:p>
            <a:pPr eaLnBrk="1" hangingPunct="1">
              <a:lnSpc>
                <a:spcPct val="90000"/>
              </a:lnSpc>
            </a:pPr>
            <a:r>
              <a:rPr lang="en-US" altLang="en-US" sz="2400" dirty="0"/>
              <a:t>Inability to perceive colors</a:t>
            </a:r>
          </a:p>
          <a:p>
            <a:pPr lvl="1" eaLnBrk="1" hangingPunct="1">
              <a:lnSpc>
                <a:spcPct val="90000"/>
              </a:lnSpc>
            </a:pPr>
            <a:r>
              <a:rPr lang="en-US" altLang="en-US" sz="2400" dirty="0"/>
              <a:t>Total color blindness is rare</a:t>
            </a:r>
          </a:p>
          <a:p>
            <a:pPr eaLnBrk="1" hangingPunct="1">
              <a:lnSpc>
                <a:spcPct val="90000"/>
              </a:lnSpc>
            </a:pPr>
            <a:r>
              <a:rPr lang="en-US" altLang="en-US" sz="2400" dirty="0"/>
              <a:t>Color Weakness: Inability to distinguish some colors</a:t>
            </a:r>
          </a:p>
          <a:p>
            <a:pPr lvl="1" eaLnBrk="1" hangingPunct="1">
              <a:lnSpc>
                <a:spcPct val="90000"/>
              </a:lnSpc>
            </a:pPr>
            <a:r>
              <a:rPr lang="en-US" altLang="en-US" sz="2400" dirty="0"/>
              <a:t>Red-green is most common; much more common among men than women</a:t>
            </a:r>
          </a:p>
          <a:p>
            <a:pPr lvl="1" eaLnBrk="1" hangingPunct="1">
              <a:lnSpc>
                <a:spcPct val="90000"/>
              </a:lnSpc>
            </a:pPr>
            <a:r>
              <a:rPr lang="en-US" altLang="en-US" sz="2400" dirty="0"/>
              <a:t>Recessive, sex-linked trait on X chromosome</a:t>
            </a:r>
          </a:p>
          <a:p>
            <a:pPr eaLnBrk="1" hangingPunct="1">
              <a:lnSpc>
                <a:spcPct val="90000"/>
              </a:lnSpc>
            </a:pPr>
            <a:r>
              <a:rPr lang="en-US" altLang="en-US" sz="2400" dirty="0"/>
              <a:t>Ishihara Test: Test for color blindness and color weakness</a:t>
            </a:r>
          </a:p>
        </p:txBody>
      </p:sp>
    </p:spTree>
    <p:extLst>
      <p:ext uri="{BB962C8B-B14F-4D97-AF65-F5344CB8AC3E}">
        <p14:creationId xmlns:p14="http://schemas.microsoft.com/office/powerpoint/2010/main" val="49687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12.jpg                                                       0016F1CAsmeagol                        BB150139:">
            <a:extLst>
              <a:ext uri="{FF2B5EF4-FFF2-40B4-BE49-F238E27FC236}">
                <a16:creationId xmlns:a16="http://schemas.microsoft.com/office/drawing/2014/main" id="{FF9A57DB-89FF-DE48-BAE7-BEAD9088EC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5040" y="253617"/>
            <a:ext cx="9060872" cy="609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711573BA-A233-3B48-BE8B-83DA1BEF737C}"/>
              </a:ext>
            </a:extLst>
          </p:cNvPr>
          <p:cNvSpPr>
            <a:spLocks noChangeArrowheads="1"/>
          </p:cNvSpPr>
          <p:nvPr/>
        </p:nvSpPr>
        <p:spPr bwMode="auto">
          <a:xfrm>
            <a:off x="2418583" y="6521450"/>
            <a:ext cx="5797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4.12</a:t>
            </a:r>
            <a:r>
              <a:rPr lang="en-US" altLang="en-US" sz="1600" dirty="0"/>
              <a:t> A replica of the Ishihara test for color blindness. </a:t>
            </a:r>
          </a:p>
        </p:txBody>
      </p:sp>
    </p:spTree>
    <p:extLst>
      <p:ext uri="{BB962C8B-B14F-4D97-AF65-F5344CB8AC3E}">
        <p14:creationId xmlns:p14="http://schemas.microsoft.com/office/powerpoint/2010/main" val="365948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2D5A-B03D-B44C-975D-886DA9E2054E}"/>
              </a:ext>
            </a:extLst>
          </p:cNvPr>
          <p:cNvSpPr>
            <a:spLocks noGrp="1"/>
          </p:cNvSpPr>
          <p:nvPr>
            <p:ph type="title"/>
          </p:nvPr>
        </p:nvSpPr>
        <p:spPr/>
        <p:txBody>
          <a:bodyPr/>
          <a:lstStyle/>
          <a:p>
            <a:r>
              <a:rPr lang="en-US" dirty="0"/>
              <a:t>Dark adaptation</a:t>
            </a:r>
          </a:p>
        </p:txBody>
      </p:sp>
      <p:sp>
        <p:nvSpPr>
          <p:cNvPr id="4" name="Rectangle 3">
            <a:extLst>
              <a:ext uri="{FF2B5EF4-FFF2-40B4-BE49-F238E27FC236}">
                <a16:creationId xmlns:a16="http://schemas.microsoft.com/office/drawing/2014/main" id="{840CE18E-7103-574B-B396-8E57318CF563}"/>
              </a:ext>
            </a:extLst>
          </p:cNvPr>
          <p:cNvSpPr>
            <a:spLocks noGrp="1" noChangeArrowheads="1"/>
          </p:cNvSpPr>
          <p:nvPr>
            <p:ph idx="1"/>
          </p:nvPr>
        </p:nvSpPr>
        <p:spPr/>
        <p:txBody>
          <a:bodyPr/>
          <a:lstStyle/>
          <a:p>
            <a:pPr eaLnBrk="1" hangingPunct="1"/>
            <a:r>
              <a:rPr lang="en-US" altLang="en-US" sz="2400" dirty="0"/>
              <a:t>Increased retinal sensitivity to light after entering the dark; similar to going from daylight into a dark movie theater</a:t>
            </a:r>
          </a:p>
          <a:p>
            <a:pPr eaLnBrk="1" hangingPunct="1"/>
            <a:r>
              <a:rPr lang="en-US" altLang="en-US" sz="2400" dirty="0"/>
              <a:t>Rhodopsin: Light-sensitive pigment in the rods</a:t>
            </a:r>
          </a:p>
        </p:txBody>
      </p:sp>
    </p:spTree>
    <p:extLst>
      <p:ext uri="{BB962C8B-B14F-4D97-AF65-F5344CB8AC3E}">
        <p14:creationId xmlns:p14="http://schemas.microsoft.com/office/powerpoint/2010/main" val="3137696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13.jpg                                                       0016F1CAsmeagol                        BB150139:">
            <a:extLst>
              <a:ext uri="{FF2B5EF4-FFF2-40B4-BE49-F238E27FC236}">
                <a16:creationId xmlns:a16="http://schemas.microsoft.com/office/drawing/2014/main" id="{F488C316-2616-0A4D-8169-A8BA42F08C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28746" y="369231"/>
            <a:ext cx="4993675"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535A24E-9E78-4E42-96D8-C9D7304D66F9}"/>
              </a:ext>
            </a:extLst>
          </p:cNvPr>
          <p:cNvSpPr txBox="1"/>
          <p:nvPr/>
        </p:nvSpPr>
        <p:spPr>
          <a:xfrm>
            <a:off x="3728747" y="4582511"/>
            <a:ext cx="4993675" cy="369332"/>
          </a:xfrm>
          <a:prstGeom prst="rect">
            <a:avLst/>
          </a:prstGeom>
          <a:noFill/>
        </p:spPr>
        <p:txBody>
          <a:bodyPr wrap="none" rtlCol="0">
            <a:spAutoFit/>
          </a:bodyPr>
          <a:lstStyle/>
          <a:p>
            <a:r>
              <a:rPr lang="en-US" dirty="0"/>
              <a:t>Fig. 4.13: Typical course of dark adaptation</a:t>
            </a:r>
          </a:p>
        </p:txBody>
      </p:sp>
    </p:spTree>
    <p:extLst>
      <p:ext uri="{BB962C8B-B14F-4D97-AF65-F5344CB8AC3E}">
        <p14:creationId xmlns:p14="http://schemas.microsoft.com/office/powerpoint/2010/main" val="315889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30ED-7039-FB41-AFC3-0E94C3DB9D33}"/>
              </a:ext>
            </a:extLst>
          </p:cNvPr>
          <p:cNvSpPr>
            <a:spLocks noGrp="1"/>
          </p:cNvSpPr>
          <p:nvPr>
            <p:ph type="title"/>
          </p:nvPr>
        </p:nvSpPr>
        <p:spPr/>
        <p:txBody>
          <a:bodyPr/>
          <a:lstStyle/>
          <a:p>
            <a:r>
              <a:rPr lang="en-US" dirty="0"/>
              <a:t>Hearing</a:t>
            </a:r>
          </a:p>
        </p:txBody>
      </p:sp>
      <p:sp>
        <p:nvSpPr>
          <p:cNvPr id="4" name="Rectangle 3">
            <a:extLst>
              <a:ext uri="{FF2B5EF4-FFF2-40B4-BE49-F238E27FC236}">
                <a16:creationId xmlns:a16="http://schemas.microsoft.com/office/drawing/2014/main" id="{FE55B742-B805-D74F-A1F0-57E91F7B2826}"/>
              </a:ext>
            </a:extLst>
          </p:cNvPr>
          <p:cNvSpPr>
            <a:spLocks noGrp="1" noChangeArrowheads="1"/>
          </p:cNvSpPr>
          <p:nvPr>
            <p:ph idx="1"/>
          </p:nvPr>
        </p:nvSpPr>
        <p:spPr/>
        <p:txBody>
          <a:bodyPr/>
          <a:lstStyle/>
          <a:p>
            <a:pPr eaLnBrk="1" hangingPunct="1"/>
            <a:r>
              <a:rPr lang="en-US" altLang="en-US" sz="2400" dirty="0"/>
              <a:t>Sound Waves:</a:t>
            </a:r>
            <a:r>
              <a:rPr lang="en-US" altLang="en-US" sz="2400" b="1" dirty="0"/>
              <a:t> </a:t>
            </a:r>
            <a:r>
              <a:rPr lang="en-US" altLang="en-US" sz="2400" dirty="0"/>
              <a:t>Rhythmic movement of air molecules</a:t>
            </a:r>
          </a:p>
          <a:p>
            <a:pPr eaLnBrk="1" hangingPunct="1"/>
            <a:r>
              <a:rPr lang="en-US" altLang="en-US" sz="2400" dirty="0"/>
              <a:t>Pitch:</a:t>
            </a:r>
            <a:r>
              <a:rPr lang="en-US" altLang="en-US" sz="2400" b="1" dirty="0"/>
              <a:t> </a:t>
            </a:r>
            <a:r>
              <a:rPr lang="en-US" altLang="en-US" sz="2400" dirty="0"/>
              <a:t>Higher or lower tone of a sound</a:t>
            </a:r>
          </a:p>
          <a:p>
            <a:pPr eaLnBrk="1" hangingPunct="1"/>
            <a:r>
              <a:rPr lang="en-US" altLang="en-US" sz="2400" dirty="0"/>
              <a:t>Loudness: Sound intensity</a:t>
            </a:r>
          </a:p>
          <a:p>
            <a:pPr eaLnBrk="1" hangingPunct="1">
              <a:buFontTx/>
              <a:buNone/>
            </a:pPr>
            <a:endParaRPr lang="en-US" altLang="en-US" sz="2400" dirty="0"/>
          </a:p>
        </p:txBody>
      </p:sp>
    </p:spTree>
    <p:extLst>
      <p:ext uri="{BB962C8B-B14F-4D97-AF65-F5344CB8AC3E}">
        <p14:creationId xmlns:p14="http://schemas.microsoft.com/office/powerpoint/2010/main" val="163167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14.jpg                                                       0016F1CAsmeagol                        BB150139:">
            <a:extLst>
              <a:ext uri="{FF2B5EF4-FFF2-40B4-BE49-F238E27FC236}">
                <a16:creationId xmlns:a16="http://schemas.microsoft.com/office/drawing/2014/main" id="{DF0610AF-6D3A-374D-9370-42DE0A905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29" y="244366"/>
            <a:ext cx="817245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FE8B6B31-BE03-7942-856B-90E8CB862145}"/>
              </a:ext>
            </a:extLst>
          </p:cNvPr>
          <p:cNvSpPr>
            <a:spLocks noChangeArrowheads="1"/>
          </p:cNvSpPr>
          <p:nvPr/>
        </p:nvSpPr>
        <p:spPr bwMode="auto">
          <a:xfrm>
            <a:off x="1636329" y="5977431"/>
            <a:ext cx="8964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4.14</a:t>
            </a:r>
            <a:r>
              <a:rPr lang="en-US" altLang="en-US" sz="1600" dirty="0"/>
              <a:t> Waves of compression in the air, or vibrations, are the stimulus for hearing. The frequency of sound waves determines their pitch. The amplitude determines loudness. </a:t>
            </a:r>
          </a:p>
        </p:txBody>
      </p:sp>
    </p:spTree>
    <p:extLst>
      <p:ext uri="{BB962C8B-B14F-4D97-AF65-F5344CB8AC3E}">
        <p14:creationId xmlns:p14="http://schemas.microsoft.com/office/powerpoint/2010/main" val="354192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66E3-444A-3343-9196-BAAC8AD0AA50}"/>
              </a:ext>
            </a:extLst>
          </p:cNvPr>
          <p:cNvSpPr>
            <a:spLocks noGrp="1"/>
          </p:cNvSpPr>
          <p:nvPr>
            <p:ph type="title"/>
          </p:nvPr>
        </p:nvSpPr>
        <p:spPr/>
        <p:txBody>
          <a:bodyPr/>
          <a:lstStyle/>
          <a:p>
            <a:r>
              <a:rPr lang="en-US" dirty="0"/>
              <a:t>Some key terms</a:t>
            </a:r>
          </a:p>
        </p:txBody>
      </p:sp>
      <p:sp>
        <p:nvSpPr>
          <p:cNvPr id="4" name="Rectangle 3">
            <a:extLst>
              <a:ext uri="{FF2B5EF4-FFF2-40B4-BE49-F238E27FC236}">
                <a16:creationId xmlns:a16="http://schemas.microsoft.com/office/drawing/2014/main" id="{74EB76FB-3E34-D14E-8752-0C9248C1B1A1}"/>
              </a:ext>
            </a:extLst>
          </p:cNvPr>
          <p:cNvSpPr>
            <a:spLocks noGrp="1" noChangeArrowheads="1"/>
          </p:cNvSpPr>
          <p:nvPr>
            <p:ph idx="1"/>
          </p:nvPr>
        </p:nvSpPr>
        <p:spPr/>
        <p:txBody>
          <a:bodyPr/>
          <a:lstStyle/>
          <a:p>
            <a:pPr eaLnBrk="1" hangingPunct="1"/>
            <a:r>
              <a:rPr lang="en-US" altLang="en-US" sz="2400" dirty="0"/>
              <a:t>Perceptual Features: Basic stimulus patterns</a:t>
            </a:r>
          </a:p>
          <a:p>
            <a:pPr eaLnBrk="1" hangingPunct="1"/>
            <a:r>
              <a:rPr lang="en-US" altLang="en-US" sz="2400" dirty="0"/>
              <a:t>Sensory Coding: Converting important features of the world into neural messages understood by the brain</a:t>
            </a:r>
          </a:p>
          <a:p>
            <a:pPr eaLnBrk="1" hangingPunct="1"/>
            <a:r>
              <a:rPr lang="en-US" altLang="en-US" sz="2400" dirty="0"/>
              <a:t>Sensory Localization: Type of sensations you experience depends on which area of the brain is activated  </a:t>
            </a:r>
          </a:p>
          <a:p>
            <a:pPr eaLnBrk="1" hangingPunct="1"/>
            <a:endParaRPr lang="en-US" altLang="en-US" sz="2400" dirty="0"/>
          </a:p>
        </p:txBody>
      </p:sp>
    </p:spTree>
    <p:extLst>
      <p:ext uri="{BB962C8B-B14F-4D97-AF65-F5344CB8AC3E}">
        <p14:creationId xmlns:p14="http://schemas.microsoft.com/office/powerpoint/2010/main" val="3662012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B43C-F6F5-BE42-8DD4-4F194891A955}"/>
              </a:ext>
            </a:extLst>
          </p:cNvPr>
          <p:cNvSpPr>
            <a:spLocks noGrp="1"/>
          </p:cNvSpPr>
          <p:nvPr>
            <p:ph type="title"/>
          </p:nvPr>
        </p:nvSpPr>
        <p:spPr/>
        <p:txBody>
          <a:bodyPr/>
          <a:lstStyle/>
          <a:p>
            <a:r>
              <a:rPr lang="en-US" dirty="0"/>
              <a:t>Parts of the ear</a:t>
            </a:r>
          </a:p>
        </p:txBody>
      </p:sp>
      <p:sp>
        <p:nvSpPr>
          <p:cNvPr id="4" name="Rectangle 3">
            <a:extLst>
              <a:ext uri="{FF2B5EF4-FFF2-40B4-BE49-F238E27FC236}">
                <a16:creationId xmlns:a16="http://schemas.microsoft.com/office/drawing/2014/main" id="{416ED9FA-2041-C440-A02C-09BA35F60B70}"/>
              </a:ext>
            </a:extLst>
          </p:cNvPr>
          <p:cNvSpPr>
            <a:spLocks noGrp="1" noChangeArrowheads="1"/>
          </p:cNvSpPr>
          <p:nvPr>
            <p:ph idx="1"/>
          </p:nvPr>
        </p:nvSpPr>
        <p:spPr/>
        <p:txBody>
          <a:bodyPr/>
          <a:lstStyle/>
          <a:p>
            <a:pPr eaLnBrk="1" hangingPunct="1"/>
            <a:r>
              <a:rPr lang="en-US" altLang="en-US" sz="2400" dirty="0"/>
              <a:t>Pinna: External part of the ear</a:t>
            </a:r>
          </a:p>
          <a:p>
            <a:pPr eaLnBrk="1" hangingPunct="1"/>
            <a:r>
              <a:rPr lang="en-US" altLang="en-US" sz="2400" dirty="0"/>
              <a:t>Tympanic Membrane: Eardrum</a:t>
            </a:r>
          </a:p>
          <a:p>
            <a:pPr eaLnBrk="1" hangingPunct="1"/>
            <a:r>
              <a:rPr lang="en-US" altLang="en-US" sz="2400" dirty="0"/>
              <a:t>Auditory </a:t>
            </a:r>
            <a:r>
              <a:rPr lang="en-US" altLang="en-US" sz="2400" dirty="0" err="1"/>
              <a:t>Ossicles</a:t>
            </a:r>
            <a:r>
              <a:rPr lang="en-US" altLang="en-US" sz="2400" dirty="0"/>
              <a:t>: Three small bones that vibrate; link eardrum with the cochlea</a:t>
            </a:r>
          </a:p>
          <a:p>
            <a:pPr lvl="1" eaLnBrk="1" hangingPunct="1"/>
            <a:r>
              <a:rPr lang="en-US" altLang="en-US" sz="2400" dirty="0"/>
              <a:t>Malleus (hammer)</a:t>
            </a:r>
          </a:p>
          <a:p>
            <a:pPr lvl="1" eaLnBrk="1" hangingPunct="1"/>
            <a:r>
              <a:rPr lang="en-US" altLang="en-US" sz="2400" dirty="0"/>
              <a:t>Incus (anvil)</a:t>
            </a:r>
          </a:p>
          <a:p>
            <a:pPr lvl="1" eaLnBrk="1" hangingPunct="1"/>
            <a:r>
              <a:rPr lang="en-US" altLang="en-US" sz="2400" dirty="0"/>
              <a:t>Stapes (stirrup)</a:t>
            </a:r>
          </a:p>
          <a:p>
            <a:pPr eaLnBrk="1" hangingPunct="1">
              <a:buFontTx/>
              <a:buNone/>
            </a:pPr>
            <a:endParaRPr lang="en-US" altLang="en-US" sz="2400" dirty="0"/>
          </a:p>
        </p:txBody>
      </p:sp>
    </p:spTree>
    <p:extLst>
      <p:ext uri="{BB962C8B-B14F-4D97-AF65-F5344CB8AC3E}">
        <p14:creationId xmlns:p14="http://schemas.microsoft.com/office/powerpoint/2010/main" val="193059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15.jpg                                                       0016F1CAsmeagol                        BB150139:">
            <a:extLst>
              <a:ext uri="{FF2B5EF4-FFF2-40B4-BE49-F238E27FC236}">
                <a16:creationId xmlns:a16="http://schemas.microsoft.com/office/drawing/2014/main" id="{4FC543E1-0A47-1546-ABB8-A1801451EB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06869" y="253618"/>
            <a:ext cx="7441323" cy="490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24AC316-1036-AC49-9F4A-33ADCD0F065B}"/>
              </a:ext>
            </a:extLst>
          </p:cNvPr>
          <p:cNvSpPr txBox="1"/>
          <p:nvPr/>
        </p:nvSpPr>
        <p:spPr>
          <a:xfrm>
            <a:off x="2406869" y="5623034"/>
            <a:ext cx="3405099" cy="369332"/>
          </a:xfrm>
          <a:prstGeom prst="rect">
            <a:avLst/>
          </a:prstGeom>
          <a:noFill/>
        </p:spPr>
        <p:txBody>
          <a:bodyPr wrap="none" rtlCol="0">
            <a:spAutoFit/>
          </a:bodyPr>
          <a:lstStyle/>
          <a:p>
            <a:r>
              <a:rPr lang="en-US" dirty="0"/>
              <a:t>Fig. 4.15: Anatomy of the ear</a:t>
            </a:r>
          </a:p>
        </p:txBody>
      </p:sp>
    </p:spTree>
    <p:extLst>
      <p:ext uri="{BB962C8B-B14F-4D97-AF65-F5344CB8AC3E}">
        <p14:creationId xmlns:p14="http://schemas.microsoft.com/office/powerpoint/2010/main" val="424375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E40C-7922-AB45-9455-68EDD447133F}"/>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23DA9FA3-7B75-C345-9861-8765A8656F42}"/>
              </a:ext>
            </a:extLst>
          </p:cNvPr>
          <p:cNvSpPr>
            <a:spLocks noGrp="1" noChangeArrowheads="1"/>
          </p:cNvSpPr>
          <p:nvPr>
            <p:ph idx="1"/>
          </p:nvPr>
        </p:nvSpPr>
        <p:spPr/>
        <p:txBody>
          <a:bodyPr/>
          <a:lstStyle/>
          <a:p>
            <a:pPr eaLnBrk="1" hangingPunct="1">
              <a:lnSpc>
                <a:spcPct val="90000"/>
              </a:lnSpc>
            </a:pPr>
            <a:r>
              <a:rPr lang="en-US" altLang="en-US" sz="2400" dirty="0"/>
              <a:t>Cochlea: Organ that makes up inner ear; snail-shaped; organ of hearing</a:t>
            </a:r>
          </a:p>
          <a:p>
            <a:pPr eaLnBrk="1" hangingPunct="1">
              <a:lnSpc>
                <a:spcPct val="90000"/>
              </a:lnSpc>
            </a:pPr>
            <a:r>
              <a:rPr lang="en-US" altLang="en-US" sz="2400" dirty="0"/>
              <a:t>Hair Cells: Receptor cells within cochlea that </a:t>
            </a:r>
            <a:r>
              <a:rPr lang="en-US" altLang="en-US" sz="2400" i="1" dirty="0"/>
              <a:t>transduce</a:t>
            </a:r>
            <a:r>
              <a:rPr lang="en-US" altLang="en-US" sz="2400" dirty="0"/>
              <a:t> vibrations into nerve impulses</a:t>
            </a:r>
          </a:p>
          <a:p>
            <a:pPr lvl="1" eaLnBrk="1" hangingPunct="1">
              <a:lnSpc>
                <a:spcPct val="90000"/>
              </a:lnSpc>
            </a:pPr>
            <a:r>
              <a:rPr lang="en-US" altLang="en-US" sz="2400" dirty="0"/>
              <a:t>Once dead they are </a:t>
            </a:r>
            <a:r>
              <a:rPr lang="en-US" altLang="en-US" sz="2400" b="1" dirty="0"/>
              <a:t>never</a:t>
            </a:r>
            <a:r>
              <a:rPr lang="en-US" altLang="en-US" sz="2400" dirty="0"/>
              <a:t> replaced</a:t>
            </a:r>
          </a:p>
          <a:p>
            <a:pPr eaLnBrk="1" hangingPunct="1">
              <a:lnSpc>
                <a:spcPct val="90000"/>
              </a:lnSpc>
            </a:pPr>
            <a:r>
              <a:rPr lang="en-US" altLang="en-US" sz="2400" dirty="0"/>
              <a:t>Organ of </a:t>
            </a:r>
            <a:r>
              <a:rPr lang="en-US" altLang="en-US" sz="2400" dirty="0" err="1"/>
              <a:t>Corti</a:t>
            </a:r>
            <a:r>
              <a:rPr lang="en-US" altLang="en-US" sz="2400" dirty="0"/>
              <a:t>: Center part of the cochlea containing hair cells, canals, and membranes</a:t>
            </a:r>
          </a:p>
        </p:txBody>
      </p:sp>
    </p:spTree>
    <p:extLst>
      <p:ext uri="{BB962C8B-B14F-4D97-AF65-F5344CB8AC3E}">
        <p14:creationId xmlns:p14="http://schemas.microsoft.com/office/powerpoint/2010/main" val="42943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16.jpg                                                       0016F1CAsmeagol                        BB150139:">
            <a:extLst>
              <a:ext uri="{FF2B5EF4-FFF2-40B4-BE49-F238E27FC236}">
                <a16:creationId xmlns:a16="http://schemas.microsoft.com/office/drawing/2014/main" id="{A76673F0-D19B-1D4F-9B74-DE6C680C0E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8083" y="253617"/>
            <a:ext cx="7719931" cy="474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247EB382-47EA-BF45-BC62-C8CF3B9D5D7B}"/>
              </a:ext>
            </a:extLst>
          </p:cNvPr>
          <p:cNvSpPr>
            <a:spLocks noChangeArrowheads="1"/>
          </p:cNvSpPr>
          <p:nvPr/>
        </p:nvSpPr>
        <p:spPr bwMode="auto">
          <a:xfrm>
            <a:off x="1608083" y="5612195"/>
            <a:ext cx="8383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4.16</a:t>
            </a:r>
            <a:r>
              <a:rPr lang="en-US" altLang="en-US" sz="1600" dirty="0"/>
              <a:t> A closer view of the hair cells shows how movement of fluid in the cochlea causes the bristling “hairs” or cilia to bend, generating a nerve impulse. </a:t>
            </a:r>
          </a:p>
        </p:txBody>
      </p:sp>
    </p:spTree>
    <p:extLst>
      <p:ext uri="{BB962C8B-B14F-4D97-AF65-F5344CB8AC3E}">
        <p14:creationId xmlns:p14="http://schemas.microsoft.com/office/powerpoint/2010/main" val="1319220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7E0DE6D1-1CDB-F94A-8E75-C268794D3E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94226" y="421783"/>
            <a:ext cx="4698444"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A2D0D01-9659-C940-8F86-C1219DF8C352}"/>
              </a:ext>
            </a:extLst>
          </p:cNvPr>
          <p:cNvSpPr txBox="1"/>
          <p:nvPr/>
        </p:nvSpPr>
        <p:spPr>
          <a:xfrm>
            <a:off x="3694226" y="4729655"/>
            <a:ext cx="3219151" cy="369332"/>
          </a:xfrm>
          <a:prstGeom prst="rect">
            <a:avLst/>
          </a:prstGeom>
          <a:noFill/>
        </p:spPr>
        <p:txBody>
          <a:bodyPr wrap="none" rtlCol="0">
            <a:spAutoFit/>
          </a:bodyPr>
          <a:lstStyle/>
          <a:p>
            <a:r>
              <a:rPr lang="en-US" dirty="0"/>
              <a:t>Fig. 4. 17: Cochlea unrolled</a:t>
            </a:r>
          </a:p>
        </p:txBody>
      </p:sp>
    </p:spTree>
    <p:extLst>
      <p:ext uri="{BB962C8B-B14F-4D97-AF65-F5344CB8AC3E}">
        <p14:creationId xmlns:p14="http://schemas.microsoft.com/office/powerpoint/2010/main" val="847963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5DC-5183-3B47-8AAE-4CB966CB18D2}"/>
              </a:ext>
            </a:extLst>
          </p:cNvPr>
          <p:cNvSpPr>
            <a:spLocks noGrp="1"/>
          </p:cNvSpPr>
          <p:nvPr>
            <p:ph type="title"/>
          </p:nvPr>
        </p:nvSpPr>
        <p:spPr>
          <a:xfrm>
            <a:off x="1066800" y="642594"/>
            <a:ext cx="10058400" cy="324358"/>
          </a:xfrm>
        </p:spPr>
        <p:txBody>
          <a:bodyPr>
            <a:normAutofit fontScale="90000"/>
          </a:bodyPr>
          <a:lstStyle/>
          <a:p>
            <a:r>
              <a:rPr lang="en-US" dirty="0"/>
              <a:t>Detecting high/low sounds</a:t>
            </a:r>
          </a:p>
        </p:txBody>
      </p:sp>
      <p:sp>
        <p:nvSpPr>
          <p:cNvPr id="4" name="Rectangle 3">
            <a:extLst>
              <a:ext uri="{FF2B5EF4-FFF2-40B4-BE49-F238E27FC236}">
                <a16:creationId xmlns:a16="http://schemas.microsoft.com/office/drawing/2014/main" id="{3A0B2D52-383C-5543-A389-73824803238F}"/>
              </a:ext>
            </a:extLst>
          </p:cNvPr>
          <p:cNvSpPr>
            <a:spLocks noGrp="1" noChangeArrowheads="1"/>
          </p:cNvSpPr>
          <p:nvPr>
            <p:ph idx="1"/>
          </p:nvPr>
        </p:nvSpPr>
        <p:spPr>
          <a:xfrm>
            <a:off x="1066800" y="3395893"/>
            <a:ext cx="10058400" cy="3931920"/>
          </a:xfrm>
        </p:spPr>
        <p:txBody>
          <a:bodyPr/>
          <a:lstStyle/>
          <a:p>
            <a:pPr eaLnBrk="1" hangingPunct="1"/>
            <a:r>
              <a:rPr lang="en-US" altLang="en-US" sz="2400" dirty="0"/>
              <a:t>Frequency Theory: As pitch rises, nerve impulses of the same frequency flow into the auditory nerve</a:t>
            </a:r>
          </a:p>
          <a:p>
            <a:pPr eaLnBrk="1" hangingPunct="1"/>
            <a:r>
              <a:rPr lang="en-US" altLang="en-US" sz="2400" dirty="0"/>
              <a:t>Place Theory: Higher and lower tones excite specific areas of the cochlea</a:t>
            </a:r>
          </a:p>
          <a:p>
            <a:pPr eaLnBrk="1" hangingPunct="1">
              <a:buFontTx/>
              <a:buNone/>
            </a:pPr>
            <a:endParaRPr lang="en-US" altLang="en-US" sz="2400" dirty="0"/>
          </a:p>
        </p:txBody>
      </p:sp>
      <p:pic>
        <p:nvPicPr>
          <p:cNvPr id="5" name="Picture 2">
            <a:extLst>
              <a:ext uri="{FF2B5EF4-FFF2-40B4-BE49-F238E27FC236}">
                <a16:creationId xmlns:a16="http://schemas.microsoft.com/office/drawing/2014/main" id="{152B7323-578C-1B4B-BE40-4F71EF73F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66648"/>
            <a:ext cx="10058400" cy="19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72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1A33-7C23-874C-A7B4-2A9500102572}"/>
              </a:ext>
            </a:extLst>
          </p:cNvPr>
          <p:cNvSpPr>
            <a:spLocks noGrp="1"/>
          </p:cNvSpPr>
          <p:nvPr>
            <p:ph type="title"/>
          </p:nvPr>
        </p:nvSpPr>
        <p:spPr/>
        <p:txBody>
          <a:bodyPr/>
          <a:lstStyle/>
          <a:p>
            <a:r>
              <a:rPr lang="en-US" dirty="0"/>
              <a:t>Localization of sounds</a:t>
            </a:r>
          </a:p>
        </p:txBody>
      </p:sp>
      <p:sp>
        <p:nvSpPr>
          <p:cNvPr id="4" name="Rectangle 3">
            <a:extLst>
              <a:ext uri="{FF2B5EF4-FFF2-40B4-BE49-F238E27FC236}">
                <a16:creationId xmlns:a16="http://schemas.microsoft.com/office/drawing/2014/main" id="{580500F6-A720-AF44-BDD7-F84C24F90FB2}"/>
              </a:ext>
            </a:extLst>
          </p:cNvPr>
          <p:cNvSpPr>
            <a:spLocks noGrp="1" noChangeArrowheads="1"/>
          </p:cNvSpPr>
          <p:nvPr>
            <p:ph idx="1"/>
          </p:nvPr>
        </p:nvSpPr>
        <p:spPr>
          <a:xfrm>
            <a:off x="1066800" y="1645920"/>
            <a:ext cx="4135821" cy="4084330"/>
          </a:xfrm>
        </p:spPr>
        <p:txBody>
          <a:bodyPr>
            <a:normAutofit/>
          </a:bodyPr>
          <a:lstStyle/>
          <a:p>
            <a:pPr eaLnBrk="1" hangingPunct="1">
              <a:lnSpc>
                <a:spcPct val="90000"/>
              </a:lnSpc>
            </a:pPr>
            <a:r>
              <a:rPr lang="en-US" altLang="en-US" dirty="0"/>
              <a:t>How does the auditory system determine the source of a sound?</a:t>
            </a:r>
          </a:p>
          <a:p>
            <a:pPr lvl="2" eaLnBrk="1" hangingPunct="1">
              <a:lnSpc>
                <a:spcPct val="90000"/>
              </a:lnSpc>
            </a:pPr>
            <a:endParaRPr lang="en-US" altLang="en-US" dirty="0"/>
          </a:p>
          <a:p>
            <a:pPr lvl="2" eaLnBrk="1" hangingPunct="1">
              <a:lnSpc>
                <a:spcPct val="90000"/>
              </a:lnSpc>
            </a:pPr>
            <a:r>
              <a:rPr lang="en-US" altLang="en-US" dirty="0"/>
              <a:t>To estimate the approximate location of origin of a sound, the auditory system compares the messages received by the two ears.</a:t>
            </a:r>
          </a:p>
          <a:p>
            <a:pPr lvl="2" eaLnBrk="1" hangingPunct="1">
              <a:lnSpc>
                <a:spcPct val="90000"/>
              </a:lnSpc>
            </a:pPr>
            <a:endParaRPr lang="en-US" altLang="en-US" dirty="0"/>
          </a:p>
          <a:p>
            <a:pPr lvl="2" eaLnBrk="1" hangingPunct="1">
              <a:lnSpc>
                <a:spcPct val="90000"/>
              </a:lnSpc>
            </a:pPr>
            <a:r>
              <a:rPr lang="en-US" altLang="en-US" dirty="0"/>
              <a:t>The sound waves will arrive at the closer ear slightly sooner (if coming from the right, it arrives at the right ear just a little before it arrives at the left ear.)</a:t>
            </a:r>
          </a:p>
        </p:txBody>
      </p:sp>
      <p:pic>
        <p:nvPicPr>
          <p:cNvPr id="5" name="Picture 3">
            <a:extLst>
              <a:ext uri="{FF2B5EF4-FFF2-40B4-BE49-F238E27FC236}">
                <a16:creationId xmlns:a16="http://schemas.microsoft.com/office/drawing/2014/main" id="{CB12BC0D-457F-374A-959A-CCF3B8463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189" y="1645920"/>
            <a:ext cx="2260162" cy="247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006791A3-FFD1-2146-A4AA-2564931B0A8D}"/>
              </a:ext>
            </a:extLst>
          </p:cNvPr>
          <p:cNvSpPr txBox="1">
            <a:spLocks noChangeArrowheads="1"/>
          </p:cNvSpPr>
          <p:nvPr/>
        </p:nvSpPr>
        <p:spPr>
          <a:xfrm>
            <a:off x="7397970" y="4420986"/>
            <a:ext cx="4520762" cy="981331"/>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90000"/>
              </a:lnSpc>
              <a:buFontTx/>
              <a:buNone/>
            </a:pPr>
            <a:r>
              <a:rPr lang="en-US" altLang="en-US" sz="1400" b="1" dirty="0"/>
              <a:t>Figure 4.24</a:t>
            </a:r>
            <a:endParaRPr lang="en-US" altLang="en-US" sz="1400" dirty="0"/>
          </a:p>
          <a:p>
            <a:pPr marL="0" indent="0">
              <a:lnSpc>
                <a:spcPct val="90000"/>
              </a:lnSpc>
              <a:buFontTx/>
              <a:buNone/>
            </a:pPr>
            <a:r>
              <a:rPr lang="en-US" altLang="en-US" sz="1400" dirty="0"/>
              <a:t>The stereophonic hearing of our ears enables us to determine where a sound is coming from. The ear located closest to the sound will receive the sound waves first. A change of less than one ten-thousandth of 1 second can alter our perception of the location of a sound source.</a:t>
            </a:r>
          </a:p>
        </p:txBody>
      </p:sp>
    </p:spTree>
    <p:extLst>
      <p:ext uri="{BB962C8B-B14F-4D97-AF65-F5344CB8AC3E}">
        <p14:creationId xmlns:p14="http://schemas.microsoft.com/office/powerpoint/2010/main" val="2613986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A5DC-B48E-4F4B-9346-DDCC089A70F4}"/>
              </a:ext>
            </a:extLst>
          </p:cNvPr>
          <p:cNvSpPr>
            <a:spLocks noGrp="1"/>
          </p:cNvSpPr>
          <p:nvPr>
            <p:ph type="title"/>
          </p:nvPr>
        </p:nvSpPr>
        <p:spPr/>
        <p:txBody>
          <a:bodyPr/>
          <a:lstStyle/>
          <a:p>
            <a:r>
              <a:rPr lang="en-US" dirty="0"/>
              <a:t>Deafness</a:t>
            </a:r>
          </a:p>
        </p:txBody>
      </p:sp>
      <p:sp>
        <p:nvSpPr>
          <p:cNvPr id="4" name="Rectangle 3">
            <a:extLst>
              <a:ext uri="{FF2B5EF4-FFF2-40B4-BE49-F238E27FC236}">
                <a16:creationId xmlns:a16="http://schemas.microsoft.com/office/drawing/2014/main" id="{CE48BB79-FB05-BD4D-B5E4-2BC76E073F82}"/>
              </a:ext>
            </a:extLst>
          </p:cNvPr>
          <p:cNvSpPr>
            <a:spLocks noGrp="1" noChangeArrowheads="1"/>
          </p:cNvSpPr>
          <p:nvPr>
            <p:ph idx="1"/>
          </p:nvPr>
        </p:nvSpPr>
        <p:spPr/>
        <p:txBody>
          <a:bodyPr/>
          <a:lstStyle/>
          <a:p>
            <a:pPr eaLnBrk="1" hangingPunct="1">
              <a:lnSpc>
                <a:spcPct val="90000"/>
              </a:lnSpc>
            </a:pPr>
            <a:r>
              <a:rPr lang="en-US" altLang="en-US" sz="2400" dirty="0"/>
              <a:t>Conduction Deafness: Poor transfer of sounds from tympanic membrane to inner ear</a:t>
            </a:r>
            <a:endParaRPr lang="en-US" altLang="en-US" sz="2400" b="1" dirty="0"/>
          </a:p>
          <a:p>
            <a:pPr lvl="1" eaLnBrk="1" hangingPunct="1">
              <a:lnSpc>
                <a:spcPct val="90000"/>
              </a:lnSpc>
            </a:pPr>
            <a:r>
              <a:rPr lang="en-US" altLang="en-US" sz="2400" dirty="0"/>
              <a:t>Compensate with amplifier (hearing aid)</a:t>
            </a:r>
            <a:endParaRPr lang="en-US" altLang="en-US" sz="2400" b="1" dirty="0"/>
          </a:p>
          <a:p>
            <a:pPr eaLnBrk="1" hangingPunct="1">
              <a:lnSpc>
                <a:spcPct val="90000"/>
              </a:lnSpc>
            </a:pPr>
            <a:r>
              <a:rPr lang="en-US" altLang="en-US" sz="2400" dirty="0"/>
              <a:t>Nerve Deafness: Caused by damage to hair cells or auditory nerve</a:t>
            </a:r>
            <a:endParaRPr lang="en-US" altLang="en-US" sz="2400" b="1" dirty="0"/>
          </a:p>
          <a:p>
            <a:pPr lvl="1" eaLnBrk="1" hangingPunct="1">
              <a:lnSpc>
                <a:spcPct val="90000"/>
              </a:lnSpc>
            </a:pPr>
            <a:r>
              <a:rPr lang="en-US" altLang="en-US" sz="2400" dirty="0"/>
              <a:t>Hearing aids useless in these cases, since auditory messages cannot reach the brain</a:t>
            </a:r>
            <a:endParaRPr lang="en-US" altLang="en-US" sz="2400" b="1" dirty="0"/>
          </a:p>
          <a:p>
            <a:pPr lvl="1" eaLnBrk="1" hangingPunct="1">
              <a:lnSpc>
                <a:spcPct val="90000"/>
              </a:lnSpc>
            </a:pPr>
            <a:r>
              <a:rPr lang="en-US" altLang="en-US" sz="2400" dirty="0"/>
              <a:t>Cochlear Implant: Electronic device that stimulates auditory nerves; still not very successful</a:t>
            </a:r>
            <a:endParaRPr lang="en-US" altLang="en-US" sz="2400" b="1" dirty="0"/>
          </a:p>
          <a:p>
            <a:pPr eaLnBrk="1" hangingPunct="1">
              <a:lnSpc>
                <a:spcPct val="90000"/>
              </a:lnSpc>
            </a:pPr>
            <a:endParaRPr lang="en-US" altLang="en-US" sz="2400" dirty="0"/>
          </a:p>
        </p:txBody>
      </p:sp>
    </p:spTree>
    <p:extLst>
      <p:ext uri="{BB962C8B-B14F-4D97-AF65-F5344CB8AC3E}">
        <p14:creationId xmlns:p14="http://schemas.microsoft.com/office/powerpoint/2010/main" val="3711043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31" descr="0418.jpg                                                       0016F1CAsmeagol                        BB150139:">
            <a:extLst>
              <a:ext uri="{FF2B5EF4-FFF2-40B4-BE49-F238E27FC236}">
                <a16:creationId xmlns:a16="http://schemas.microsoft.com/office/drawing/2014/main" id="{50A52B85-3B6B-1A49-9DE3-55A1F96B24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5562" y="327190"/>
            <a:ext cx="3729842"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32">
            <a:extLst>
              <a:ext uri="{FF2B5EF4-FFF2-40B4-BE49-F238E27FC236}">
                <a16:creationId xmlns:a16="http://schemas.microsoft.com/office/drawing/2014/main" id="{84346025-B8C6-984E-98CA-C58EA6504550}"/>
              </a:ext>
            </a:extLst>
          </p:cNvPr>
          <p:cNvSpPr>
            <a:spLocks noChangeArrowheads="1"/>
          </p:cNvSpPr>
          <p:nvPr/>
        </p:nvSpPr>
        <p:spPr bwMode="auto">
          <a:xfrm>
            <a:off x="3705562" y="4900230"/>
            <a:ext cx="4770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4.18</a:t>
            </a:r>
            <a:r>
              <a:rPr lang="en-US" altLang="en-US" sz="1600" dirty="0"/>
              <a:t> A cochlear implant, or “artificial ear.” </a:t>
            </a:r>
          </a:p>
        </p:txBody>
      </p:sp>
    </p:spTree>
    <p:extLst>
      <p:ext uri="{BB962C8B-B14F-4D97-AF65-F5344CB8AC3E}">
        <p14:creationId xmlns:p14="http://schemas.microsoft.com/office/powerpoint/2010/main" val="320985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8A13-B016-3A4D-87F4-AE4A5FE74AB8}"/>
              </a:ext>
            </a:extLst>
          </p:cNvPr>
          <p:cNvSpPr>
            <a:spLocks noGrp="1"/>
          </p:cNvSpPr>
          <p:nvPr>
            <p:ph type="title"/>
          </p:nvPr>
        </p:nvSpPr>
        <p:spPr/>
        <p:txBody>
          <a:bodyPr/>
          <a:lstStyle/>
          <a:p>
            <a:r>
              <a:rPr lang="en-US" dirty="0"/>
              <a:t>Preventable hearing problems</a:t>
            </a:r>
          </a:p>
        </p:txBody>
      </p:sp>
      <p:sp>
        <p:nvSpPr>
          <p:cNvPr id="4" name="Rectangle 3">
            <a:extLst>
              <a:ext uri="{FF2B5EF4-FFF2-40B4-BE49-F238E27FC236}">
                <a16:creationId xmlns:a16="http://schemas.microsoft.com/office/drawing/2014/main" id="{22F7B9D3-D481-D241-B365-4E30722DC22C}"/>
              </a:ext>
            </a:extLst>
          </p:cNvPr>
          <p:cNvSpPr>
            <a:spLocks noGrp="1" noChangeArrowheads="1"/>
          </p:cNvSpPr>
          <p:nvPr>
            <p:ph idx="1"/>
          </p:nvPr>
        </p:nvSpPr>
        <p:spPr/>
        <p:txBody>
          <a:bodyPr/>
          <a:lstStyle/>
          <a:p>
            <a:pPr eaLnBrk="1" hangingPunct="1"/>
            <a:r>
              <a:rPr lang="en-US" altLang="en-US" sz="2400" dirty="0"/>
              <a:t>Stimulation Deafness: Damage caused by exposing hair cells to excessively loud sounds</a:t>
            </a:r>
            <a:endParaRPr lang="en-US" altLang="en-US" sz="2400" b="1" dirty="0"/>
          </a:p>
          <a:p>
            <a:pPr lvl="1" eaLnBrk="1" hangingPunct="1"/>
            <a:r>
              <a:rPr lang="en-US" altLang="en-US" sz="2400" dirty="0"/>
              <a:t>Typical at rock concerts</a:t>
            </a:r>
            <a:endParaRPr lang="en-US" altLang="en-US" sz="2400" b="1" dirty="0"/>
          </a:p>
          <a:p>
            <a:pPr lvl="1" eaLnBrk="1" hangingPunct="1"/>
            <a:r>
              <a:rPr lang="en-US" altLang="en-US" sz="2400" dirty="0"/>
              <a:t>By age 65, 40% of hair cells are gone</a:t>
            </a:r>
            <a:endParaRPr lang="en-US" altLang="en-US" sz="2400" b="1" dirty="0"/>
          </a:p>
          <a:p>
            <a:pPr eaLnBrk="1" hangingPunct="1"/>
            <a:endParaRPr lang="en-US" altLang="en-US" dirty="0"/>
          </a:p>
        </p:txBody>
      </p:sp>
    </p:spTree>
    <p:extLst>
      <p:ext uri="{BB962C8B-B14F-4D97-AF65-F5344CB8AC3E}">
        <p14:creationId xmlns:p14="http://schemas.microsoft.com/office/powerpoint/2010/main" val="141924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67DE-B152-CF4E-AC1C-FEB436C72FF5}"/>
              </a:ext>
            </a:extLst>
          </p:cNvPr>
          <p:cNvSpPr>
            <a:spLocks noGrp="1"/>
          </p:cNvSpPr>
          <p:nvPr>
            <p:ph type="title"/>
          </p:nvPr>
        </p:nvSpPr>
        <p:spPr/>
        <p:txBody>
          <a:bodyPr>
            <a:normAutofit fontScale="90000"/>
          </a:bodyPr>
          <a:lstStyle/>
          <a:p>
            <a:r>
              <a:rPr lang="en-US" dirty="0"/>
              <a:t>General properties of sensory systems</a:t>
            </a:r>
          </a:p>
        </p:txBody>
      </p:sp>
      <p:sp>
        <p:nvSpPr>
          <p:cNvPr id="4" name="Rectangle 3">
            <a:extLst>
              <a:ext uri="{FF2B5EF4-FFF2-40B4-BE49-F238E27FC236}">
                <a16:creationId xmlns:a16="http://schemas.microsoft.com/office/drawing/2014/main" id="{20CB12F5-CE7E-164B-811A-A51989D96156}"/>
              </a:ext>
            </a:extLst>
          </p:cNvPr>
          <p:cNvSpPr>
            <a:spLocks noGrp="1" noChangeArrowheads="1"/>
          </p:cNvSpPr>
          <p:nvPr>
            <p:ph idx="1"/>
          </p:nvPr>
        </p:nvSpPr>
        <p:spPr/>
        <p:txBody>
          <a:bodyPr/>
          <a:lstStyle/>
          <a:p>
            <a:pPr eaLnBrk="1" hangingPunct="1">
              <a:lnSpc>
                <a:spcPct val="90000"/>
              </a:lnSpc>
            </a:pPr>
            <a:r>
              <a:rPr lang="en-US" altLang="en-US" sz="2400" dirty="0"/>
              <a:t>Sensation: Process of detecting physical energies with sensory organs</a:t>
            </a:r>
          </a:p>
          <a:p>
            <a:pPr eaLnBrk="1" hangingPunct="1">
              <a:lnSpc>
                <a:spcPct val="90000"/>
              </a:lnSpc>
            </a:pPr>
            <a:r>
              <a:rPr lang="en-US" altLang="en-US" sz="2400" dirty="0"/>
              <a:t>Perception: Mental process of organizing sensations into meaningful patterns </a:t>
            </a:r>
          </a:p>
          <a:p>
            <a:pPr eaLnBrk="1" hangingPunct="1">
              <a:lnSpc>
                <a:spcPct val="90000"/>
              </a:lnSpc>
            </a:pPr>
            <a:r>
              <a:rPr lang="en-US" altLang="en-US" sz="2400" dirty="0"/>
              <a:t>Data Reduction System: Any system that selects, analyzes, and condenses information (e.g., the sensory systems)</a:t>
            </a:r>
          </a:p>
          <a:p>
            <a:pPr eaLnBrk="1" hangingPunct="1">
              <a:lnSpc>
                <a:spcPct val="90000"/>
              </a:lnSpc>
            </a:pPr>
            <a:r>
              <a:rPr lang="en-US" altLang="en-US" sz="2400" dirty="0"/>
              <a:t>Transducer: A device that converts energy from one system into energy in another (e.g., the receptors)</a:t>
            </a:r>
          </a:p>
          <a:p>
            <a:pPr eaLnBrk="1" hangingPunct="1">
              <a:lnSpc>
                <a:spcPct val="90000"/>
              </a:lnSpc>
            </a:pPr>
            <a:endParaRPr lang="en-US" altLang="en-US" dirty="0"/>
          </a:p>
        </p:txBody>
      </p:sp>
    </p:spTree>
    <p:extLst>
      <p:ext uri="{BB962C8B-B14F-4D97-AF65-F5344CB8AC3E}">
        <p14:creationId xmlns:p14="http://schemas.microsoft.com/office/powerpoint/2010/main" val="348881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0.jpg                                                       0016F1CAsmeagol                        BB150139:">
            <a:extLst>
              <a:ext uri="{FF2B5EF4-FFF2-40B4-BE49-F238E27FC236}">
                <a16:creationId xmlns:a16="http://schemas.microsoft.com/office/drawing/2014/main" id="{99E59BF8-8CA6-B64F-8DEE-D54546C6E1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5021" y="115614"/>
            <a:ext cx="8681546" cy="531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AE0C7A52-CC0C-8D4D-B55B-D1043570FD98}"/>
              </a:ext>
            </a:extLst>
          </p:cNvPr>
          <p:cNvSpPr>
            <a:spLocks noChangeArrowheads="1"/>
          </p:cNvSpPr>
          <p:nvPr/>
        </p:nvSpPr>
        <p:spPr bwMode="auto">
          <a:xfrm>
            <a:off x="1545020" y="5427116"/>
            <a:ext cx="887073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4.20</a:t>
            </a:r>
            <a:r>
              <a:rPr lang="en-US" altLang="en-US" sz="1600" dirty="0"/>
              <a:t> The loudness of sound is measured in decibels. Zero decibels is the faintest sound most people can hear. Sounds of 110 decibels are uncomfortably loud. Prolonged exposure to sounds above 85 decibels may damage the inner ear. Rock music, which may be 120 decibels, has caused hearing loss in musicians and may affect audiences as well. Sounds of 130 decibels pose an immediate danger to hearing. </a:t>
            </a:r>
          </a:p>
        </p:txBody>
      </p:sp>
    </p:spTree>
    <p:extLst>
      <p:ext uri="{BB962C8B-B14F-4D97-AF65-F5344CB8AC3E}">
        <p14:creationId xmlns:p14="http://schemas.microsoft.com/office/powerpoint/2010/main" val="1036938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DFEB-8BCC-5E44-BF91-566144852148}"/>
              </a:ext>
            </a:extLst>
          </p:cNvPr>
          <p:cNvSpPr>
            <a:spLocks noGrp="1"/>
          </p:cNvSpPr>
          <p:nvPr>
            <p:ph type="title"/>
          </p:nvPr>
        </p:nvSpPr>
        <p:spPr/>
        <p:txBody>
          <a:bodyPr/>
          <a:lstStyle/>
          <a:p>
            <a:r>
              <a:rPr lang="en-US" dirty="0"/>
              <a:t>Smell and taste</a:t>
            </a:r>
          </a:p>
        </p:txBody>
      </p:sp>
      <p:sp>
        <p:nvSpPr>
          <p:cNvPr id="4" name="Rectangle 3">
            <a:extLst>
              <a:ext uri="{FF2B5EF4-FFF2-40B4-BE49-F238E27FC236}">
                <a16:creationId xmlns:a16="http://schemas.microsoft.com/office/drawing/2014/main" id="{A3EB8156-D114-0045-A120-54A8DA637ADD}"/>
              </a:ext>
            </a:extLst>
          </p:cNvPr>
          <p:cNvSpPr>
            <a:spLocks noGrp="1" noChangeArrowheads="1"/>
          </p:cNvSpPr>
          <p:nvPr>
            <p:ph idx="1"/>
          </p:nvPr>
        </p:nvSpPr>
        <p:spPr/>
        <p:txBody>
          <a:bodyPr/>
          <a:lstStyle/>
          <a:p>
            <a:pPr eaLnBrk="1" hangingPunct="1"/>
            <a:r>
              <a:rPr lang="en-US" altLang="en-US" sz="2400"/>
              <a:t>Olfaction: Sense of smell</a:t>
            </a:r>
          </a:p>
          <a:p>
            <a:pPr eaLnBrk="1" hangingPunct="1"/>
            <a:r>
              <a:rPr lang="en-US" altLang="en-US" sz="2400"/>
              <a:t>Anosmia: Defective sense of smell </a:t>
            </a:r>
          </a:p>
          <a:p>
            <a:pPr eaLnBrk="1" hangingPunct="1"/>
            <a:r>
              <a:rPr lang="en-US" altLang="en-US" sz="2400"/>
              <a:t>Lock and Key Theory: Odors are related to the shape of chemical molecules</a:t>
            </a:r>
          </a:p>
        </p:txBody>
      </p:sp>
    </p:spTree>
    <p:extLst>
      <p:ext uri="{BB962C8B-B14F-4D97-AF65-F5344CB8AC3E}">
        <p14:creationId xmlns:p14="http://schemas.microsoft.com/office/powerpoint/2010/main" val="2014338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1.jpg                                                       0016F1CAsmeagol                        BB150139:">
            <a:extLst>
              <a:ext uri="{FF2B5EF4-FFF2-40B4-BE49-F238E27FC236}">
                <a16:creationId xmlns:a16="http://schemas.microsoft.com/office/drawing/2014/main" id="{2F8277F4-B8F0-0542-A5C3-3D77EE1F8B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4408" y="243107"/>
            <a:ext cx="7904406" cy="423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BC35E411-4E57-1943-B0F9-20AB120572C9}"/>
              </a:ext>
            </a:extLst>
          </p:cNvPr>
          <p:cNvSpPr>
            <a:spLocks noChangeArrowheads="1"/>
          </p:cNvSpPr>
          <p:nvPr/>
        </p:nvSpPr>
        <p:spPr bwMode="auto">
          <a:xfrm>
            <a:off x="2420006" y="4892402"/>
            <a:ext cx="8915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4.21</a:t>
            </a:r>
            <a:r>
              <a:rPr lang="en-US" altLang="en-US" sz="1600" dirty="0"/>
              <a:t> (a) Olfactory nerve fibers respond to gaseous molecules. Receptor cells are shown in cross section to the left. (b) Olfactory receptors are located in the upper nasal cavity. (c) On the right, an extreme close-up of an olfactory receptor shows fibers that sense gaseous molecules of various shapes. </a:t>
            </a:r>
          </a:p>
        </p:txBody>
      </p:sp>
    </p:spTree>
    <p:extLst>
      <p:ext uri="{BB962C8B-B14F-4D97-AF65-F5344CB8AC3E}">
        <p14:creationId xmlns:p14="http://schemas.microsoft.com/office/powerpoint/2010/main" val="173965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9768-0C85-E846-9738-802AA37E1D97}"/>
              </a:ext>
            </a:extLst>
          </p:cNvPr>
          <p:cNvSpPr>
            <a:spLocks noGrp="1"/>
          </p:cNvSpPr>
          <p:nvPr>
            <p:ph type="title"/>
          </p:nvPr>
        </p:nvSpPr>
        <p:spPr/>
        <p:txBody>
          <a:bodyPr/>
          <a:lstStyle/>
          <a:p>
            <a:r>
              <a:rPr lang="en-US" dirty="0"/>
              <a:t>Gustation</a:t>
            </a:r>
          </a:p>
        </p:txBody>
      </p:sp>
      <p:sp>
        <p:nvSpPr>
          <p:cNvPr id="4" name="Rectangle 3">
            <a:extLst>
              <a:ext uri="{FF2B5EF4-FFF2-40B4-BE49-F238E27FC236}">
                <a16:creationId xmlns:a16="http://schemas.microsoft.com/office/drawing/2014/main" id="{4DC7E581-1017-9A43-9724-9EAEC4C71EB6}"/>
              </a:ext>
            </a:extLst>
          </p:cNvPr>
          <p:cNvSpPr>
            <a:spLocks noGrp="1" noChangeArrowheads="1"/>
          </p:cNvSpPr>
          <p:nvPr>
            <p:ph idx="1"/>
          </p:nvPr>
        </p:nvSpPr>
        <p:spPr/>
        <p:txBody>
          <a:bodyPr/>
          <a:lstStyle/>
          <a:p>
            <a:pPr eaLnBrk="1" hangingPunct="1"/>
            <a:r>
              <a:rPr lang="en-US" altLang="en-US" sz="2400" dirty="0"/>
              <a:t>Gustation: Sense of taste</a:t>
            </a:r>
          </a:p>
          <a:p>
            <a:pPr eaLnBrk="1" hangingPunct="1"/>
            <a:r>
              <a:rPr lang="en-US" altLang="en-US" sz="2400" dirty="0"/>
              <a:t>Taste Buds: Taste-receptor cells</a:t>
            </a:r>
          </a:p>
          <a:p>
            <a:pPr lvl="1" eaLnBrk="1" hangingPunct="1"/>
            <a:r>
              <a:rPr lang="en-US" altLang="en-US" sz="2400" dirty="0"/>
              <a:t>Four Taste Sensations: sweet, salty, sour, bitter </a:t>
            </a:r>
          </a:p>
          <a:p>
            <a:pPr lvl="1" eaLnBrk="1" hangingPunct="1"/>
            <a:r>
              <a:rPr lang="en-US" altLang="en-US" sz="2400" dirty="0"/>
              <a:t>Most sensitive to bitter, least sensitive to sweet</a:t>
            </a:r>
          </a:p>
          <a:p>
            <a:pPr lvl="1" eaLnBrk="1" hangingPunct="1"/>
            <a:r>
              <a:rPr lang="en-US" altLang="en-US" sz="2400" dirty="0"/>
              <a:t>Umami: Possible fifth taste sensation; </a:t>
            </a:r>
            <a:r>
              <a:rPr lang="en-US" altLang="en-US" sz="2400" dirty="0" err="1"/>
              <a:t>brothy</a:t>
            </a:r>
            <a:r>
              <a:rPr lang="en-US" altLang="en-US" sz="2400" dirty="0"/>
              <a:t> taste</a:t>
            </a:r>
          </a:p>
        </p:txBody>
      </p:sp>
    </p:spTree>
    <p:extLst>
      <p:ext uri="{BB962C8B-B14F-4D97-AF65-F5344CB8AC3E}">
        <p14:creationId xmlns:p14="http://schemas.microsoft.com/office/powerpoint/2010/main" val="2462860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0422.jpg                                                       0016F1CAsmeagol                        BB150139:">
            <a:extLst>
              <a:ext uri="{FF2B5EF4-FFF2-40B4-BE49-F238E27FC236}">
                <a16:creationId xmlns:a16="http://schemas.microsoft.com/office/drawing/2014/main" id="{28E802D3-36EB-2F4B-B20F-B4C331671C1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1035" y="232597"/>
            <a:ext cx="9333186" cy="41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536B57A2-C87B-7F44-8AB1-400A456E7428}"/>
              </a:ext>
            </a:extLst>
          </p:cNvPr>
          <p:cNvSpPr>
            <a:spLocks noChangeArrowheads="1"/>
          </p:cNvSpPr>
          <p:nvPr/>
        </p:nvSpPr>
        <p:spPr bwMode="auto">
          <a:xfrm>
            <a:off x="1051035" y="4691117"/>
            <a:ext cx="9034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dirty="0"/>
              <a:t>FIGURE 4.22 Receptors for taste</a:t>
            </a:r>
          </a:p>
        </p:txBody>
      </p:sp>
      <p:sp>
        <p:nvSpPr>
          <p:cNvPr id="3" name="TextBox 2">
            <a:extLst>
              <a:ext uri="{FF2B5EF4-FFF2-40B4-BE49-F238E27FC236}">
                <a16:creationId xmlns:a16="http://schemas.microsoft.com/office/drawing/2014/main" id="{9E76E76C-FFA4-DD46-A16B-E593EF15C1BC}"/>
              </a:ext>
            </a:extLst>
          </p:cNvPr>
          <p:cNvSpPr txBox="1"/>
          <p:nvPr/>
        </p:nvSpPr>
        <p:spPr>
          <a:xfrm>
            <a:off x="4162097" y="4855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29925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A6C9-695C-3A4F-9702-200F21F4A2DD}"/>
              </a:ext>
            </a:extLst>
          </p:cNvPr>
          <p:cNvSpPr>
            <a:spLocks noGrp="1"/>
          </p:cNvSpPr>
          <p:nvPr>
            <p:ph type="title"/>
          </p:nvPr>
        </p:nvSpPr>
        <p:spPr/>
        <p:txBody>
          <a:bodyPr/>
          <a:lstStyle/>
          <a:p>
            <a:r>
              <a:rPr lang="en-US" dirty="0" err="1"/>
              <a:t>Somesthetic</a:t>
            </a:r>
            <a:r>
              <a:rPr lang="en-US" dirty="0"/>
              <a:t> sensation</a:t>
            </a:r>
          </a:p>
        </p:txBody>
      </p:sp>
      <p:sp>
        <p:nvSpPr>
          <p:cNvPr id="4" name="Rectangle 3">
            <a:extLst>
              <a:ext uri="{FF2B5EF4-FFF2-40B4-BE49-F238E27FC236}">
                <a16:creationId xmlns:a16="http://schemas.microsoft.com/office/drawing/2014/main" id="{C23411B0-92F0-2248-8ED9-BC220A594D74}"/>
              </a:ext>
            </a:extLst>
          </p:cNvPr>
          <p:cNvSpPr>
            <a:spLocks noGrp="1" noChangeArrowheads="1"/>
          </p:cNvSpPr>
          <p:nvPr>
            <p:ph idx="1"/>
          </p:nvPr>
        </p:nvSpPr>
        <p:spPr/>
        <p:txBody>
          <a:bodyPr/>
          <a:lstStyle/>
          <a:p>
            <a:pPr eaLnBrk="1" hangingPunct="1"/>
            <a:r>
              <a:rPr lang="en-US" altLang="en-US" sz="2400"/>
              <a:t>Skin Senses (Touch):  Light touch, pressure, pain, heat, cold, warmth</a:t>
            </a:r>
          </a:p>
          <a:p>
            <a:pPr eaLnBrk="1" hangingPunct="1"/>
            <a:r>
              <a:rPr lang="en-US" altLang="en-US" sz="2400"/>
              <a:t>Kinesthetic: Detect body position and movement</a:t>
            </a:r>
          </a:p>
          <a:p>
            <a:pPr eaLnBrk="1" hangingPunct="1"/>
            <a:r>
              <a:rPr lang="en-US" altLang="en-US" sz="2400"/>
              <a:t>Vestibular: Balance, position in space, and acceleration</a:t>
            </a:r>
          </a:p>
          <a:p>
            <a:pPr eaLnBrk="1" hangingPunct="1">
              <a:buFontTx/>
              <a:buNone/>
            </a:pPr>
            <a:endParaRPr lang="en-US" altLang="en-US" sz="2400"/>
          </a:p>
        </p:txBody>
      </p:sp>
    </p:spTree>
    <p:extLst>
      <p:ext uri="{BB962C8B-B14F-4D97-AF65-F5344CB8AC3E}">
        <p14:creationId xmlns:p14="http://schemas.microsoft.com/office/powerpoint/2010/main" val="4210147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3.jpg                                                       0016F1CAsmeagol                        BB150139:">
            <a:extLst>
              <a:ext uri="{FF2B5EF4-FFF2-40B4-BE49-F238E27FC236}">
                <a16:creationId xmlns:a16="http://schemas.microsoft.com/office/drawing/2014/main" id="{D65D3E41-D3C5-AF4C-9B80-6AFFF64B6D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57063" y="332511"/>
            <a:ext cx="767401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0F91E9D3-F73B-3346-899F-3A4FFCA4DD0E}"/>
              </a:ext>
            </a:extLst>
          </p:cNvPr>
          <p:cNvSpPr>
            <a:spLocks noChangeArrowheads="1"/>
          </p:cNvSpPr>
          <p:nvPr/>
        </p:nvSpPr>
        <p:spPr bwMode="auto">
          <a:xfrm>
            <a:off x="2120097" y="4923340"/>
            <a:ext cx="88090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4.23</a:t>
            </a:r>
            <a:r>
              <a:rPr lang="en-US" altLang="en-US" sz="1600" dirty="0"/>
              <a:t> The skin senses include touch, pressure, pain, cold, and warmth: different forms the skin receptors can take. </a:t>
            </a:r>
          </a:p>
        </p:txBody>
      </p:sp>
    </p:spTree>
    <p:extLst>
      <p:ext uri="{BB962C8B-B14F-4D97-AF65-F5344CB8AC3E}">
        <p14:creationId xmlns:p14="http://schemas.microsoft.com/office/powerpoint/2010/main" val="383304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6891-24EE-FD49-895E-3223402FD82B}"/>
              </a:ext>
            </a:extLst>
          </p:cNvPr>
          <p:cNvSpPr>
            <a:spLocks noGrp="1"/>
          </p:cNvSpPr>
          <p:nvPr>
            <p:ph type="title"/>
          </p:nvPr>
        </p:nvSpPr>
        <p:spPr/>
        <p:txBody>
          <a:bodyPr/>
          <a:lstStyle/>
          <a:p>
            <a:r>
              <a:rPr lang="en-US" dirty="0"/>
              <a:t>Pain</a:t>
            </a:r>
          </a:p>
        </p:txBody>
      </p:sp>
      <p:sp>
        <p:nvSpPr>
          <p:cNvPr id="4" name="Rectangle 3">
            <a:extLst>
              <a:ext uri="{FF2B5EF4-FFF2-40B4-BE49-F238E27FC236}">
                <a16:creationId xmlns:a16="http://schemas.microsoft.com/office/drawing/2014/main" id="{B955C276-30AD-B84A-9D6D-CFC99700F89B}"/>
              </a:ext>
            </a:extLst>
          </p:cNvPr>
          <p:cNvSpPr>
            <a:spLocks noGrp="1" noChangeArrowheads="1"/>
          </p:cNvSpPr>
          <p:nvPr>
            <p:ph idx="1"/>
          </p:nvPr>
        </p:nvSpPr>
        <p:spPr/>
        <p:txBody>
          <a:bodyPr/>
          <a:lstStyle/>
          <a:p>
            <a:pPr eaLnBrk="1" hangingPunct="1"/>
            <a:r>
              <a:rPr lang="en-US" altLang="en-US" sz="2400" dirty="0"/>
              <a:t>Warning System: Pain carried by large nerve fibers; sharp, bright, fast pain that tells you body damage may be occurring (e.g., knife cut)</a:t>
            </a:r>
          </a:p>
          <a:p>
            <a:pPr eaLnBrk="1" hangingPunct="1"/>
            <a:r>
              <a:rPr lang="en-US" altLang="en-US" sz="2400" dirty="0"/>
              <a:t>Reminding System: Small Nerve Fibers: Slower, nagging, aching, widespread; gets worse if stimulus is repeated; reminds system that body has been injured</a:t>
            </a:r>
          </a:p>
        </p:txBody>
      </p:sp>
    </p:spTree>
    <p:extLst>
      <p:ext uri="{BB962C8B-B14F-4D97-AF65-F5344CB8AC3E}">
        <p14:creationId xmlns:p14="http://schemas.microsoft.com/office/powerpoint/2010/main" val="3302372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C65D-F629-E544-9115-222DE9BA328F}"/>
              </a:ext>
            </a:extLst>
          </p:cNvPr>
          <p:cNvSpPr>
            <a:spLocks noGrp="1"/>
          </p:cNvSpPr>
          <p:nvPr>
            <p:ph type="title"/>
          </p:nvPr>
        </p:nvSpPr>
        <p:spPr/>
        <p:txBody>
          <a:bodyPr/>
          <a:lstStyle/>
          <a:p>
            <a:r>
              <a:rPr lang="en-US" dirty="0"/>
              <a:t>Vestibular system</a:t>
            </a:r>
          </a:p>
        </p:txBody>
      </p:sp>
      <p:sp>
        <p:nvSpPr>
          <p:cNvPr id="4" name="Rectangle 3">
            <a:extLst>
              <a:ext uri="{FF2B5EF4-FFF2-40B4-BE49-F238E27FC236}">
                <a16:creationId xmlns:a16="http://schemas.microsoft.com/office/drawing/2014/main" id="{E8D28CE8-07C2-8540-9E58-6A6DA02F19F8}"/>
              </a:ext>
            </a:extLst>
          </p:cNvPr>
          <p:cNvSpPr>
            <a:spLocks noGrp="1" noChangeArrowheads="1"/>
          </p:cNvSpPr>
          <p:nvPr>
            <p:ph idx="1"/>
          </p:nvPr>
        </p:nvSpPr>
        <p:spPr/>
        <p:txBody>
          <a:bodyPr/>
          <a:lstStyle/>
          <a:p>
            <a:pPr eaLnBrk="1" hangingPunct="1"/>
            <a:r>
              <a:rPr lang="en-US" altLang="en-US" sz="2400" dirty="0"/>
              <a:t>Otolith Organs: Sensitive to movement, acceleration, and gravity</a:t>
            </a:r>
          </a:p>
          <a:p>
            <a:pPr eaLnBrk="1" hangingPunct="1"/>
            <a:r>
              <a:rPr lang="en-US" altLang="en-US" sz="2400" dirty="0"/>
              <a:t>Semicircular Canals: Fluid-filled tubes in ears that are sensory organs for balance</a:t>
            </a:r>
          </a:p>
          <a:p>
            <a:pPr eaLnBrk="1" hangingPunct="1"/>
            <a:r>
              <a:rPr lang="en-US" altLang="en-US" sz="2400" dirty="0"/>
              <a:t>Crista: “Float” that detects movement in semicircular canals</a:t>
            </a:r>
          </a:p>
          <a:p>
            <a:pPr eaLnBrk="1" hangingPunct="1">
              <a:buFontTx/>
              <a:buNone/>
            </a:pPr>
            <a:endParaRPr lang="en-US" altLang="en-US" sz="2400" dirty="0"/>
          </a:p>
        </p:txBody>
      </p:sp>
    </p:spTree>
    <p:extLst>
      <p:ext uri="{BB962C8B-B14F-4D97-AF65-F5344CB8AC3E}">
        <p14:creationId xmlns:p14="http://schemas.microsoft.com/office/powerpoint/2010/main" val="3978456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4.jpg                                                       0016F1CAsmeagol                        BB150139:">
            <a:extLst>
              <a:ext uri="{FF2B5EF4-FFF2-40B4-BE49-F238E27FC236}">
                <a16:creationId xmlns:a16="http://schemas.microsoft.com/office/drawing/2014/main" id="{2EAF49E8-7FB3-C04A-AC1B-E09047480E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5084" y="436684"/>
            <a:ext cx="6238754" cy="47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DA6B46B2-526A-BC41-95F8-55C8CC83A396}"/>
              </a:ext>
            </a:extLst>
          </p:cNvPr>
          <p:cNvSpPr>
            <a:spLocks noChangeArrowheads="1"/>
          </p:cNvSpPr>
          <p:nvPr/>
        </p:nvSpPr>
        <p:spPr bwMode="auto">
          <a:xfrm>
            <a:off x="3345084" y="5496125"/>
            <a:ext cx="3580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4.24</a:t>
            </a:r>
            <a:r>
              <a:rPr lang="en-US" altLang="en-US" sz="1600" dirty="0"/>
              <a:t> The vestibular system</a:t>
            </a:r>
          </a:p>
        </p:txBody>
      </p:sp>
    </p:spTree>
    <p:extLst>
      <p:ext uri="{BB962C8B-B14F-4D97-AF65-F5344CB8AC3E}">
        <p14:creationId xmlns:p14="http://schemas.microsoft.com/office/powerpoint/2010/main" val="7319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9676-4381-BD46-97EE-18D639630108}"/>
              </a:ext>
            </a:extLst>
          </p:cNvPr>
          <p:cNvSpPr>
            <a:spLocks noGrp="1"/>
          </p:cNvSpPr>
          <p:nvPr>
            <p:ph type="title"/>
          </p:nvPr>
        </p:nvSpPr>
        <p:spPr/>
        <p:txBody>
          <a:bodyPr/>
          <a:lstStyle/>
          <a:p>
            <a:r>
              <a:rPr lang="en-US" dirty="0"/>
              <a:t>Vision</a:t>
            </a:r>
          </a:p>
        </p:txBody>
      </p:sp>
      <p:sp>
        <p:nvSpPr>
          <p:cNvPr id="4" name="Rectangle 3">
            <a:extLst>
              <a:ext uri="{FF2B5EF4-FFF2-40B4-BE49-F238E27FC236}">
                <a16:creationId xmlns:a16="http://schemas.microsoft.com/office/drawing/2014/main" id="{7235F46E-E6C6-F94F-ACFA-E04794BEB39E}"/>
              </a:ext>
            </a:extLst>
          </p:cNvPr>
          <p:cNvSpPr>
            <a:spLocks noGrp="1" noChangeArrowheads="1"/>
          </p:cNvSpPr>
          <p:nvPr>
            <p:ph idx="1"/>
          </p:nvPr>
        </p:nvSpPr>
        <p:spPr/>
        <p:txBody>
          <a:bodyPr/>
          <a:lstStyle/>
          <a:p>
            <a:pPr eaLnBrk="1" hangingPunct="1">
              <a:lnSpc>
                <a:spcPct val="90000"/>
              </a:lnSpc>
            </a:pPr>
            <a:r>
              <a:rPr lang="en-US" altLang="en-US" sz="2400" dirty="0"/>
              <a:t>Visible Spectrum: Part of the electromagnetic spectrum to which the eyes respond  </a:t>
            </a:r>
          </a:p>
          <a:p>
            <a:pPr eaLnBrk="1" hangingPunct="1">
              <a:lnSpc>
                <a:spcPct val="90000"/>
              </a:lnSpc>
            </a:pPr>
            <a:r>
              <a:rPr lang="en-US" altLang="en-US" sz="2400" dirty="0"/>
              <a:t>Lens: Structure in the eye that focuses light rays</a:t>
            </a:r>
          </a:p>
          <a:p>
            <a:pPr eaLnBrk="1" hangingPunct="1">
              <a:lnSpc>
                <a:spcPct val="90000"/>
              </a:lnSpc>
            </a:pPr>
            <a:r>
              <a:rPr lang="en-US" altLang="en-US" sz="2400" dirty="0"/>
              <a:t>Photoreceptors: Light-sensitive cells in the eye—2 kinds</a:t>
            </a:r>
          </a:p>
          <a:p>
            <a:pPr eaLnBrk="1" hangingPunct="1">
              <a:lnSpc>
                <a:spcPct val="90000"/>
              </a:lnSpc>
            </a:pPr>
            <a:r>
              <a:rPr lang="en-US" altLang="en-US" sz="2400" dirty="0"/>
              <a:t>Cornea: Transparent membrane covering the front of the eye; bends light rays</a:t>
            </a:r>
          </a:p>
          <a:p>
            <a:pPr eaLnBrk="1" hangingPunct="1">
              <a:lnSpc>
                <a:spcPct val="90000"/>
              </a:lnSpc>
            </a:pPr>
            <a:r>
              <a:rPr lang="en-US" altLang="en-US" sz="2400" dirty="0"/>
              <a:t>Retina: Light-sensitive layer of cells in the back of the eye; contains the photoreceptors</a:t>
            </a:r>
          </a:p>
          <a:p>
            <a:pPr lvl="1" eaLnBrk="1" hangingPunct="1">
              <a:lnSpc>
                <a:spcPct val="90000"/>
              </a:lnSpc>
            </a:pPr>
            <a:r>
              <a:rPr lang="en-US" altLang="en-US" sz="2400" dirty="0"/>
              <a:t>Easily damaged from excessive exposure to light (staring at an eclipse) </a:t>
            </a:r>
          </a:p>
          <a:p>
            <a:pPr eaLnBrk="1" hangingPunct="1">
              <a:lnSpc>
                <a:spcPct val="90000"/>
              </a:lnSpc>
            </a:pPr>
            <a:endParaRPr lang="en-US" altLang="en-US" sz="2400" dirty="0"/>
          </a:p>
        </p:txBody>
      </p:sp>
    </p:spTree>
    <p:extLst>
      <p:ext uri="{BB962C8B-B14F-4D97-AF65-F5344CB8AC3E}">
        <p14:creationId xmlns:p14="http://schemas.microsoft.com/office/powerpoint/2010/main" val="325981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14AD-FB42-1742-A88A-83A8A87C4F91}"/>
              </a:ext>
            </a:extLst>
          </p:cNvPr>
          <p:cNvSpPr>
            <a:spLocks noGrp="1"/>
          </p:cNvSpPr>
          <p:nvPr>
            <p:ph type="title"/>
          </p:nvPr>
        </p:nvSpPr>
        <p:spPr/>
        <p:txBody>
          <a:bodyPr>
            <a:normAutofit fontScale="90000"/>
          </a:bodyPr>
          <a:lstStyle/>
          <a:p>
            <a:r>
              <a:rPr lang="en-US" dirty="0"/>
              <a:t>Vestibular system and motion sickness</a:t>
            </a:r>
          </a:p>
        </p:txBody>
      </p:sp>
      <p:sp>
        <p:nvSpPr>
          <p:cNvPr id="4" name="Rectangle 3">
            <a:extLst>
              <a:ext uri="{FF2B5EF4-FFF2-40B4-BE49-F238E27FC236}">
                <a16:creationId xmlns:a16="http://schemas.microsoft.com/office/drawing/2014/main" id="{4220BF61-AC93-CD42-BC5E-D0D62A7FA501}"/>
              </a:ext>
            </a:extLst>
          </p:cNvPr>
          <p:cNvSpPr>
            <a:spLocks noGrp="1" noChangeArrowheads="1"/>
          </p:cNvSpPr>
          <p:nvPr>
            <p:ph idx="1"/>
          </p:nvPr>
        </p:nvSpPr>
        <p:spPr/>
        <p:txBody>
          <a:bodyPr/>
          <a:lstStyle/>
          <a:p>
            <a:pPr eaLnBrk="1" hangingPunct="1"/>
            <a:r>
              <a:rPr lang="en-US" altLang="en-US" sz="2400" dirty="0"/>
              <a:t>Motion sickness is directly related to vestibular system.</a:t>
            </a:r>
          </a:p>
          <a:p>
            <a:pPr eaLnBrk="1" hangingPunct="1"/>
            <a:r>
              <a:rPr lang="en-US" altLang="en-US" sz="2400" dirty="0"/>
              <a:t>Sensory Conflict Theory: Motion sickness occurs because vestibular system sensations do not match sensations from the eyes and body.  </a:t>
            </a:r>
          </a:p>
          <a:p>
            <a:pPr lvl="1" eaLnBrk="1" hangingPunct="1"/>
            <a:r>
              <a:rPr lang="en-US" altLang="en-US" sz="2400" dirty="0"/>
              <a:t>After spinning and stopping, fluid in semicircular canals is still spinning, but head is not.</a:t>
            </a:r>
          </a:p>
          <a:p>
            <a:pPr lvl="1" eaLnBrk="1" hangingPunct="1"/>
            <a:r>
              <a:rPr lang="en-US" altLang="en-US" sz="2400" dirty="0"/>
              <a:t>Mismatch leads to sickness.</a:t>
            </a:r>
          </a:p>
          <a:p>
            <a:pPr eaLnBrk="1" hangingPunct="1"/>
            <a:r>
              <a:rPr lang="en-US" altLang="en-US" sz="2400" dirty="0"/>
              <a:t>Medications, relaxation, and lying down might help.</a:t>
            </a:r>
          </a:p>
        </p:txBody>
      </p:sp>
    </p:spTree>
    <p:extLst>
      <p:ext uri="{BB962C8B-B14F-4D97-AF65-F5344CB8AC3E}">
        <p14:creationId xmlns:p14="http://schemas.microsoft.com/office/powerpoint/2010/main" val="3082717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0D79-0DB0-B44A-ABD1-05CA812A181E}"/>
              </a:ext>
            </a:extLst>
          </p:cNvPr>
          <p:cNvSpPr>
            <a:spLocks noGrp="1"/>
          </p:cNvSpPr>
          <p:nvPr>
            <p:ph type="title"/>
          </p:nvPr>
        </p:nvSpPr>
        <p:spPr/>
        <p:txBody>
          <a:bodyPr>
            <a:normAutofit fontScale="90000"/>
          </a:bodyPr>
          <a:lstStyle/>
          <a:p>
            <a:r>
              <a:rPr lang="en-US" dirty="0"/>
              <a:t>Adaptation, attention and sensory gating</a:t>
            </a:r>
          </a:p>
        </p:txBody>
      </p:sp>
      <p:sp>
        <p:nvSpPr>
          <p:cNvPr id="4" name="Rectangle 3">
            <a:extLst>
              <a:ext uri="{FF2B5EF4-FFF2-40B4-BE49-F238E27FC236}">
                <a16:creationId xmlns:a16="http://schemas.microsoft.com/office/drawing/2014/main" id="{46BF3D63-E985-944B-93EB-8B52EF5F4E40}"/>
              </a:ext>
            </a:extLst>
          </p:cNvPr>
          <p:cNvSpPr>
            <a:spLocks noGrp="1" noChangeArrowheads="1"/>
          </p:cNvSpPr>
          <p:nvPr>
            <p:ph idx="1"/>
          </p:nvPr>
        </p:nvSpPr>
        <p:spPr/>
        <p:txBody>
          <a:bodyPr/>
          <a:lstStyle/>
          <a:p>
            <a:pPr eaLnBrk="1" hangingPunct="1"/>
            <a:r>
              <a:rPr lang="en-US" altLang="en-US" sz="2400" dirty="0"/>
              <a:t>Sensory Adaptation: When sensory receptors respond less to unchanging stimuli</a:t>
            </a:r>
          </a:p>
          <a:p>
            <a:pPr eaLnBrk="1" hangingPunct="1"/>
            <a:r>
              <a:rPr lang="en-US" altLang="en-US" sz="2400" dirty="0"/>
              <a:t>Selective Attention: Voluntarily focusing on a specific sensory input</a:t>
            </a:r>
          </a:p>
          <a:p>
            <a:pPr eaLnBrk="1" hangingPunct="1"/>
            <a:r>
              <a:rPr lang="en-US" altLang="en-US" sz="2400" dirty="0"/>
              <a:t>Sensory Gating:</a:t>
            </a:r>
            <a:r>
              <a:rPr lang="en-US" altLang="en-US" sz="2400" b="1" dirty="0"/>
              <a:t> </a:t>
            </a:r>
            <a:r>
              <a:rPr lang="en-US" altLang="en-US" sz="2400" dirty="0"/>
              <a:t>When some incoming nerve impulses are blocked while others are allowed to reach the brain</a:t>
            </a:r>
          </a:p>
          <a:p>
            <a:pPr eaLnBrk="1" hangingPunct="1">
              <a:buFontTx/>
              <a:buNone/>
            </a:pPr>
            <a:endParaRPr lang="en-US" altLang="en-US" sz="2400" dirty="0"/>
          </a:p>
        </p:txBody>
      </p:sp>
    </p:spTree>
    <p:extLst>
      <p:ext uri="{BB962C8B-B14F-4D97-AF65-F5344CB8AC3E}">
        <p14:creationId xmlns:p14="http://schemas.microsoft.com/office/powerpoint/2010/main" val="1879600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5.jpg                                                       0016F1CAsmeagol                        BB150139:">
            <a:extLst>
              <a:ext uri="{FF2B5EF4-FFF2-40B4-BE49-F238E27FC236}">
                <a16:creationId xmlns:a16="http://schemas.microsoft.com/office/drawing/2014/main" id="{5D3F93AF-A185-644B-A044-575A19294E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3896" y="228338"/>
            <a:ext cx="8732133" cy="46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3C6B4400-9F80-9144-BAC1-82DC79674E64}"/>
              </a:ext>
            </a:extLst>
          </p:cNvPr>
          <p:cNvSpPr>
            <a:spLocks noChangeArrowheads="1"/>
          </p:cNvSpPr>
          <p:nvPr/>
        </p:nvSpPr>
        <p:spPr bwMode="auto">
          <a:xfrm>
            <a:off x="2043897" y="5146072"/>
            <a:ext cx="8953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4.25</a:t>
            </a:r>
            <a:r>
              <a:rPr lang="en-US" altLang="en-US" sz="1600" dirty="0"/>
              <a:t> The attentional “spotlight” can be widened or narrowed. If you focus on local details in this drawing you will see the letter A repeated 13 times. If you broaden your field of attention to encompass the overall pattern, you will see the letter H. </a:t>
            </a:r>
          </a:p>
        </p:txBody>
      </p:sp>
    </p:spTree>
    <p:extLst>
      <p:ext uri="{BB962C8B-B14F-4D97-AF65-F5344CB8AC3E}">
        <p14:creationId xmlns:p14="http://schemas.microsoft.com/office/powerpoint/2010/main" val="647402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6.jpg                                                       0016F1CAsmeagol                        BB150139:">
            <a:extLst>
              <a:ext uri="{FF2B5EF4-FFF2-40B4-BE49-F238E27FC236}">
                <a16:creationId xmlns:a16="http://schemas.microsoft.com/office/drawing/2014/main" id="{1DFFFFE0-7831-554D-AFE1-983B30C2B5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9182" y="378810"/>
            <a:ext cx="8891587"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F7CCA7A7-F6BF-8D41-9ADD-B909274E7C68}"/>
              </a:ext>
            </a:extLst>
          </p:cNvPr>
          <p:cNvSpPr>
            <a:spLocks noChangeArrowheads="1"/>
          </p:cNvSpPr>
          <p:nvPr/>
        </p:nvSpPr>
        <p:spPr bwMode="auto">
          <a:xfrm>
            <a:off x="1569182" y="4812175"/>
            <a:ext cx="889158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4.26</a:t>
            </a:r>
            <a:r>
              <a:rPr lang="en-US" altLang="en-US" sz="1600" dirty="0"/>
              <a:t> One of the drawings used by Mackworth and Loftus (1978) to investigate attention. Observers attend to unexpected objects longer than they do to expected objects. In this drawing, observers looked longer at the octopus than they did at a tractor placed in the same spot. What do you think would happen if a tractor were shown upside down or on the roof of the barn? </a:t>
            </a:r>
          </a:p>
        </p:txBody>
      </p:sp>
    </p:spTree>
    <p:extLst>
      <p:ext uri="{BB962C8B-B14F-4D97-AF65-F5344CB8AC3E}">
        <p14:creationId xmlns:p14="http://schemas.microsoft.com/office/powerpoint/2010/main" val="2583449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16D4-126D-B34B-9CA7-69AAAAD340D5}"/>
              </a:ext>
            </a:extLst>
          </p:cNvPr>
          <p:cNvSpPr>
            <a:spLocks noGrp="1"/>
          </p:cNvSpPr>
          <p:nvPr>
            <p:ph type="title"/>
          </p:nvPr>
        </p:nvSpPr>
        <p:spPr/>
        <p:txBody>
          <a:bodyPr>
            <a:normAutofit fontScale="90000"/>
          </a:bodyPr>
          <a:lstStyle/>
          <a:p>
            <a:r>
              <a:rPr lang="en-US" altLang="en-US" dirty="0"/>
              <a:t>Gate control theory of pain</a:t>
            </a:r>
            <a:br>
              <a:rPr lang="en-US" altLang="en-US" dirty="0"/>
            </a:br>
            <a:endParaRPr lang="en-US" dirty="0"/>
          </a:p>
        </p:txBody>
      </p:sp>
      <p:sp>
        <p:nvSpPr>
          <p:cNvPr id="4" name="Rectangle 3">
            <a:extLst>
              <a:ext uri="{FF2B5EF4-FFF2-40B4-BE49-F238E27FC236}">
                <a16:creationId xmlns:a16="http://schemas.microsoft.com/office/drawing/2014/main" id="{F5DC2403-7683-BA48-8422-68B61260E006}"/>
              </a:ext>
            </a:extLst>
          </p:cNvPr>
          <p:cNvSpPr>
            <a:spLocks noGrp="1" noChangeArrowheads="1"/>
          </p:cNvSpPr>
          <p:nvPr>
            <p:ph idx="1"/>
          </p:nvPr>
        </p:nvSpPr>
        <p:spPr/>
        <p:txBody>
          <a:bodyPr>
            <a:normAutofit/>
          </a:bodyPr>
          <a:lstStyle/>
          <a:p>
            <a:pPr eaLnBrk="1" hangingPunct="1"/>
            <a:r>
              <a:rPr lang="en-US" altLang="en-US" sz="2400" dirty="0"/>
              <a:t>Gate</a:t>
            </a:r>
            <a:r>
              <a:rPr lang="en-US" altLang="en-US" sz="2400" b="1" dirty="0"/>
              <a:t> </a:t>
            </a:r>
            <a:r>
              <a:rPr lang="en-US" altLang="en-US" sz="2400" dirty="0"/>
              <a:t>Control Theory: Pain messages from different nerve fibers pass through the same “neural” gate in the spinal cord.</a:t>
            </a:r>
          </a:p>
          <a:p>
            <a:pPr lvl="1" eaLnBrk="1" hangingPunct="1"/>
            <a:r>
              <a:rPr lang="en-US" altLang="en-US" sz="2400" dirty="0"/>
              <a:t>If gate is closed by one pain message, other messages</a:t>
            </a:r>
            <a:r>
              <a:rPr lang="en-US" altLang="en-US" sz="2400" b="1" dirty="0"/>
              <a:t> </a:t>
            </a:r>
            <a:r>
              <a:rPr lang="en-US" altLang="en-US" sz="2400" i="1" dirty="0"/>
              <a:t>may </a:t>
            </a:r>
            <a:r>
              <a:rPr lang="en-US" altLang="en-US" sz="2400" dirty="0"/>
              <a:t>not be able to pass through.</a:t>
            </a:r>
          </a:p>
          <a:p>
            <a:pPr eaLnBrk="1" hangingPunct="1"/>
            <a:r>
              <a:rPr lang="en-US" altLang="en-US" sz="2400" dirty="0"/>
              <a:t>Counterirritation:</a:t>
            </a:r>
            <a:r>
              <a:rPr lang="en-US" altLang="en-US" sz="2400" b="1" dirty="0"/>
              <a:t> </a:t>
            </a:r>
            <a:r>
              <a:rPr lang="en-US" altLang="en-US" sz="2400" dirty="0"/>
              <a:t>When messages from large, fast nerve fibers close spinal pain gate directly.</a:t>
            </a:r>
          </a:p>
          <a:p>
            <a:pPr lvl="1" eaLnBrk="1" hangingPunct="1"/>
            <a:r>
              <a:rPr lang="en-US" altLang="en-US" sz="2400" dirty="0"/>
              <a:t>This prevents slower</a:t>
            </a:r>
            <a:r>
              <a:rPr lang="en-US" altLang="en-US" sz="2400" b="1" dirty="0"/>
              <a:t>, </a:t>
            </a:r>
            <a:r>
              <a:rPr lang="en-US" altLang="en-US" sz="2400" dirty="0"/>
              <a:t>“reminding system” pain from reaching the brain.</a:t>
            </a:r>
          </a:p>
          <a:p>
            <a:pPr lvl="1" eaLnBrk="1" hangingPunct="1"/>
            <a:r>
              <a:rPr lang="en-US" altLang="en-US" sz="2400" dirty="0"/>
              <a:t>Acupuncture’s efficacy may be explained by this theory </a:t>
            </a:r>
          </a:p>
        </p:txBody>
      </p:sp>
    </p:spTree>
    <p:extLst>
      <p:ext uri="{BB962C8B-B14F-4D97-AF65-F5344CB8AC3E}">
        <p14:creationId xmlns:p14="http://schemas.microsoft.com/office/powerpoint/2010/main" val="2199103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31" descr="0427.jpg                                                       0016F1CAsmeagol                        BB150139:">
            <a:extLst>
              <a:ext uri="{FF2B5EF4-FFF2-40B4-BE49-F238E27FC236}">
                <a16:creationId xmlns:a16="http://schemas.microsoft.com/office/drawing/2014/main" id="{EAF2F4F2-DE7E-9543-A8B4-25440F68E9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8719" y="439891"/>
            <a:ext cx="8611565" cy="444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33">
            <a:extLst>
              <a:ext uri="{FF2B5EF4-FFF2-40B4-BE49-F238E27FC236}">
                <a16:creationId xmlns:a16="http://schemas.microsoft.com/office/drawing/2014/main" id="{F97F1027-E6A1-D64F-A1ED-400546E27AE3}"/>
              </a:ext>
            </a:extLst>
          </p:cNvPr>
          <p:cNvSpPr>
            <a:spLocks noChangeArrowheads="1"/>
          </p:cNvSpPr>
          <p:nvPr/>
        </p:nvSpPr>
        <p:spPr bwMode="auto">
          <a:xfrm>
            <a:off x="1906206" y="5050813"/>
            <a:ext cx="90344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4.27</a:t>
            </a:r>
            <a:r>
              <a:rPr lang="en-US" altLang="en-US" sz="1600" dirty="0"/>
              <a:t> Diagram of a sensory gate for pain. A series of pain impulses going through the gate may prevent other pain messages from passing through. Or pain messages may relay through a “central biasing mechanism” that exerts control over the gate, closing it to other impulses. </a:t>
            </a:r>
          </a:p>
        </p:txBody>
      </p:sp>
    </p:spTree>
    <p:extLst>
      <p:ext uri="{BB962C8B-B14F-4D97-AF65-F5344CB8AC3E}">
        <p14:creationId xmlns:p14="http://schemas.microsoft.com/office/powerpoint/2010/main" val="2878224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B780-DF01-4549-B0D6-8BE07AF00F55}"/>
              </a:ext>
            </a:extLst>
          </p:cNvPr>
          <p:cNvSpPr>
            <a:spLocks noGrp="1"/>
          </p:cNvSpPr>
          <p:nvPr>
            <p:ph type="title"/>
          </p:nvPr>
        </p:nvSpPr>
        <p:spPr/>
        <p:txBody>
          <a:bodyPr/>
          <a:lstStyle/>
          <a:p>
            <a:r>
              <a:rPr lang="en-US" dirty="0"/>
              <a:t>Psychophysics</a:t>
            </a:r>
          </a:p>
        </p:txBody>
      </p:sp>
      <p:sp>
        <p:nvSpPr>
          <p:cNvPr id="3" name="Content Placeholder 2">
            <a:extLst>
              <a:ext uri="{FF2B5EF4-FFF2-40B4-BE49-F238E27FC236}">
                <a16:creationId xmlns:a16="http://schemas.microsoft.com/office/drawing/2014/main" id="{F5BA4D12-9D44-0246-9842-8BB620D9E2A3}"/>
              </a:ext>
            </a:extLst>
          </p:cNvPr>
          <p:cNvSpPr>
            <a:spLocks noGrp="1"/>
          </p:cNvSpPr>
          <p:nvPr>
            <p:ph idx="1"/>
          </p:nvPr>
        </p:nvSpPr>
        <p:spPr/>
        <p:txBody>
          <a:bodyPr/>
          <a:lstStyle/>
          <a:p>
            <a:r>
              <a:rPr lang="en-US" dirty="0"/>
              <a:t>Study of the relationship between the physical properties of stimuli and a person’s experience of them (Fechner, 1860)</a:t>
            </a:r>
          </a:p>
          <a:p>
            <a:r>
              <a:rPr lang="en-US" dirty="0"/>
              <a:t>Absolute threshold: minimum amount of energy we can detect (detection)</a:t>
            </a:r>
          </a:p>
          <a:p>
            <a:r>
              <a:rPr lang="en-US" dirty="0"/>
              <a:t>Difference threshold: the smallest change in a stimulus we can detect (just noticeable difference) </a:t>
            </a:r>
            <a:r>
              <a:rPr lang="en-US"/>
              <a:t>(discrimination)</a:t>
            </a:r>
            <a:endParaRPr lang="en-US" dirty="0"/>
          </a:p>
        </p:txBody>
      </p:sp>
    </p:spTree>
    <p:extLst>
      <p:ext uri="{BB962C8B-B14F-4D97-AF65-F5344CB8AC3E}">
        <p14:creationId xmlns:p14="http://schemas.microsoft.com/office/powerpoint/2010/main" val="1721679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931C-895F-B340-B2D4-A50E6A64EF9B}"/>
              </a:ext>
            </a:extLst>
          </p:cNvPr>
          <p:cNvSpPr>
            <a:spLocks noGrp="1"/>
          </p:cNvSpPr>
          <p:nvPr>
            <p:ph type="title"/>
          </p:nvPr>
        </p:nvSpPr>
        <p:spPr/>
        <p:txBody>
          <a:bodyPr/>
          <a:lstStyle/>
          <a:p>
            <a:r>
              <a:rPr lang="en-US" dirty="0"/>
              <a:t>Perception</a:t>
            </a:r>
          </a:p>
        </p:txBody>
      </p:sp>
      <p:sp>
        <p:nvSpPr>
          <p:cNvPr id="4" name="Rectangle 3">
            <a:extLst>
              <a:ext uri="{FF2B5EF4-FFF2-40B4-BE49-F238E27FC236}">
                <a16:creationId xmlns:a16="http://schemas.microsoft.com/office/drawing/2014/main" id="{54A2E805-41B2-964B-A823-334816B524CB}"/>
              </a:ext>
            </a:extLst>
          </p:cNvPr>
          <p:cNvSpPr>
            <a:spLocks noGrp="1" noChangeArrowheads="1"/>
          </p:cNvSpPr>
          <p:nvPr>
            <p:ph idx="1"/>
          </p:nvPr>
        </p:nvSpPr>
        <p:spPr/>
        <p:txBody>
          <a:bodyPr/>
          <a:lstStyle/>
          <a:p>
            <a:pPr eaLnBrk="1" hangingPunct="1">
              <a:lnSpc>
                <a:spcPct val="90000"/>
              </a:lnSpc>
            </a:pPr>
            <a:r>
              <a:rPr lang="en-US" altLang="en-US" sz="2400" dirty="0"/>
              <a:t>Size Constancy: Perceived size of an object remains the same, DESPITE changes in its retinal image</a:t>
            </a:r>
          </a:p>
          <a:p>
            <a:pPr eaLnBrk="1" hangingPunct="1">
              <a:lnSpc>
                <a:spcPct val="90000"/>
              </a:lnSpc>
            </a:pPr>
            <a:r>
              <a:rPr lang="en-US" altLang="en-US" sz="2400" dirty="0"/>
              <a:t>Native Perception: A perceptual experience based on innate processes</a:t>
            </a:r>
          </a:p>
          <a:p>
            <a:pPr eaLnBrk="1" hangingPunct="1">
              <a:lnSpc>
                <a:spcPct val="90000"/>
              </a:lnSpc>
            </a:pPr>
            <a:r>
              <a:rPr lang="en-US" altLang="en-US" sz="2400" dirty="0"/>
              <a:t>Empirical Perception: A perception based on prior experience</a:t>
            </a:r>
          </a:p>
          <a:p>
            <a:pPr eaLnBrk="1" hangingPunct="1">
              <a:lnSpc>
                <a:spcPct val="90000"/>
              </a:lnSpc>
            </a:pPr>
            <a:r>
              <a:rPr lang="en-US" altLang="en-US" sz="2400" dirty="0"/>
              <a:t>Shape Constancy: The perceived shape of an object unaffected by changes in its retinal image</a:t>
            </a:r>
          </a:p>
          <a:p>
            <a:pPr eaLnBrk="1" hangingPunct="1">
              <a:lnSpc>
                <a:spcPct val="90000"/>
              </a:lnSpc>
            </a:pPr>
            <a:r>
              <a:rPr lang="en-US" altLang="en-US" sz="2400" dirty="0"/>
              <a:t>Brightness Constancy: Apparent brightness of an object stays the same under changing lighting conditions</a:t>
            </a:r>
          </a:p>
          <a:p>
            <a:pPr eaLnBrk="1" hangingPunct="1">
              <a:lnSpc>
                <a:spcPct val="90000"/>
              </a:lnSpc>
              <a:buFontTx/>
              <a:buNone/>
            </a:pPr>
            <a:endParaRPr lang="en-US" altLang="en-US" sz="2400" dirty="0"/>
          </a:p>
          <a:p>
            <a:pPr eaLnBrk="1" hangingPunct="1">
              <a:lnSpc>
                <a:spcPct val="90000"/>
              </a:lnSpc>
            </a:pPr>
            <a:endParaRPr lang="en-US" altLang="en-US" sz="2400" dirty="0"/>
          </a:p>
        </p:txBody>
      </p:sp>
    </p:spTree>
    <p:extLst>
      <p:ext uri="{BB962C8B-B14F-4D97-AF65-F5344CB8AC3E}">
        <p14:creationId xmlns:p14="http://schemas.microsoft.com/office/powerpoint/2010/main" val="1346336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0428.jpg                                                       001DF902Cesare                         BA94C69E:">
            <a:extLst>
              <a:ext uri="{FF2B5EF4-FFF2-40B4-BE49-F238E27FC236}">
                <a16:creationId xmlns:a16="http://schemas.microsoft.com/office/drawing/2014/main" id="{201C9C5E-96CA-B443-A7EF-157BF72427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4157" y="249238"/>
            <a:ext cx="8229599" cy="446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a:extLst>
              <a:ext uri="{FF2B5EF4-FFF2-40B4-BE49-F238E27FC236}">
                <a16:creationId xmlns:a16="http://schemas.microsoft.com/office/drawing/2014/main" id="{D7B7254E-9CEB-2F4B-AAEB-DC7264B5F338}"/>
              </a:ext>
            </a:extLst>
          </p:cNvPr>
          <p:cNvSpPr>
            <a:spLocks noChangeArrowheads="1"/>
          </p:cNvSpPr>
          <p:nvPr/>
        </p:nvSpPr>
        <p:spPr bwMode="auto">
          <a:xfrm>
            <a:off x="1574157" y="5068465"/>
            <a:ext cx="884396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4.28</a:t>
            </a:r>
            <a:r>
              <a:rPr lang="en-US" altLang="en-US" sz="1600" dirty="0"/>
              <a:t> Shape constancy. (a) When a door is open, its image actually forms a trapezoid. Shape constancy is indicated by the fact that it is still perceived as a rectangle. (b)With great effort you may be able to see this design as a collection of flat shapes. However, if you maintain shape constancy, the distorted squares strongly suggest the surface of a sphere. </a:t>
            </a:r>
          </a:p>
        </p:txBody>
      </p:sp>
    </p:spTree>
    <p:extLst>
      <p:ext uri="{BB962C8B-B14F-4D97-AF65-F5344CB8AC3E}">
        <p14:creationId xmlns:p14="http://schemas.microsoft.com/office/powerpoint/2010/main" val="128398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E381-0748-7A41-8B66-44D696DB4CDF}"/>
              </a:ext>
            </a:extLst>
          </p:cNvPr>
          <p:cNvSpPr>
            <a:spLocks noGrp="1"/>
          </p:cNvSpPr>
          <p:nvPr>
            <p:ph type="title"/>
          </p:nvPr>
        </p:nvSpPr>
        <p:spPr/>
        <p:txBody>
          <a:bodyPr/>
          <a:lstStyle/>
          <a:p>
            <a:r>
              <a:rPr lang="en-US" dirty="0"/>
              <a:t>Visual perception</a:t>
            </a:r>
          </a:p>
        </p:txBody>
      </p:sp>
      <p:sp>
        <p:nvSpPr>
          <p:cNvPr id="4" name="Content Placeholder 2">
            <a:extLst>
              <a:ext uri="{FF2B5EF4-FFF2-40B4-BE49-F238E27FC236}">
                <a16:creationId xmlns:a16="http://schemas.microsoft.com/office/drawing/2014/main" id="{EA370EBF-39BE-C54B-A773-70DA7D854D09}"/>
              </a:ext>
            </a:extLst>
          </p:cNvPr>
          <p:cNvSpPr>
            <a:spLocks noGrp="1"/>
          </p:cNvSpPr>
          <p:nvPr>
            <p:ph idx="1"/>
          </p:nvPr>
        </p:nvSpPr>
        <p:spPr/>
        <p:txBody>
          <a:bodyPr>
            <a:normAutofit/>
          </a:bodyPr>
          <a:lstStyle/>
          <a:p>
            <a:r>
              <a:rPr lang="en-US" altLang="en-US" sz="2800" dirty="0"/>
              <a:t>How do we organize sensations into meaningful perceptions?</a:t>
            </a:r>
            <a:br>
              <a:rPr lang="en-US" altLang="en-US" sz="2800" dirty="0"/>
            </a:br>
            <a:endParaRPr lang="en-US" altLang="en-US" sz="2800" dirty="0"/>
          </a:p>
          <a:p>
            <a:r>
              <a:rPr lang="en-US" altLang="en-US" sz="2800" b="1" dirty="0"/>
              <a:t>Perceptual constructions</a:t>
            </a:r>
            <a:r>
              <a:rPr lang="en-US" altLang="en-US" sz="2800" dirty="0"/>
              <a:t>—mental representations of external events—that </a:t>
            </a:r>
            <a:r>
              <a:rPr lang="en-US" altLang="en-US" sz="2800" b="1" dirty="0"/>
              <a:t>are actively created by your brain</a:t>
            </a:r>
            <a:br>
              <a:rPr lang="en-US" altLang="en-US" sz="2800" b="1" dirty="0"/>
            </a:br>
            <a:endParaRPr lang="en-US" altLang="en-US" sz="2800" b="1" dirty="0"/>
          </a:p>
          <a:p>
            <a:r>
              <a:rPr lang="en-US" altLang="en-US" sz="2800" dirty="0"/>
              <a:t>Does your brain ever </a:t>
            </a:r>
            <a:r>
              <a:rPr lang="en-US" altLang="en-US" sz="2800" dirty="0" err="1"/>
              <a:t>misconstruct</a:t>
            </a:r>
            <a:r>
              <a:rPr lang="en-US" altLang="en-US" sz="2800" dirty="0"/>
              <a:t> (and thus misperceive) external stimuli?</a:t>
            </a:r>
          </a:p>
        </p:txBody>
      </p:sp>
    </p:spTree>
    <p:extLst>
      <p:ext uri="{BB962C8B-B14F-4D97-AF65-F5344CB8AC3E}">
        <p14:creationId xmlns:p14="http://schemas.microsoft.com/office/powerpoint/2010/main" val="119259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1.jpg                                                       0016F1CAsmeagol                        BB150139:">
            <a:extLst>
              <a:ext uri="{FF2B5EF4-FFF2-40B4-BE49-F238E27FC236}">
                <a16:creationId xmlns:a16="http://schemas.microsoft.com/office/drawing/2014/main" id="{3BD93450-1CE2-0E41-BD09-90B4CFBB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2145" y="568928"/>
            <a:ext cx="8269014" cy="46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49C50326-7EC0-3344-972A-FF3E88B94FC3}"/>
              </a:ext>
            </a:extLst>
          </p:cNvPr>
          <p:cNvSpPr>
            <a:spLocks noChangeArrowheads="1"/>
          </p:cNvSpPr>
          <p:nvPr/>
        </p:nvSpPr>
        <p:spPr bwMode="auto">
          <a:xfrm>
            <a:off x="2052144" y="5423009"/>
            <a:ext cx="8915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4.1</a:t>
            </a:r>
            <a:r>
              <a:rPr lang="en-US" altLang="en-US" sz="1600" dirty="0"/>
              <a:t> Visual pop-out. (Adapted from Ramachandran, 1992b.) Pop-out is so basic that babies as young as 3 months respond to it </a:t>
            </a:r>
          </a:p>
        </p:txBody>
      </p:sp>
    </p:spTree>
    <p:extLst>
      <p:ext uri="{BB962C8B-B14F-4D97-AF65-F5344CB8AC3E}">
        <p14:creationId xmlns:p14="http://schemas.microsoft.com/office/powerpoint/2010/main" val="3035105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3BAD-FE11-804D-9458-5943536FC615}"/>
              </a:ext>
            </a:extLst>
          </p:cNvPr>
          <p:cNvSpPr>
            <a:spLocks noGrp="1"/>
          </p:cNvSpPr>
          <p:nvPr>
            <p:ph type="title"/>
          </p:nvPr>
        </p:nvSpPr>
        <p:spPr/>
        <p:txBody>
          <a:bodyPr/>
          <a:lstStyle/>
          <a:p>
            <a:r>
              <a:rPr lang="en-US" dirty="0"/>
              <a:t>Subliminal activity</a:t>
            </a:r>
          </a:p>
        </p:txBody>
      </p:sp>
      <p:pic>
        <p:nvPicPr>
          <p:cNvPr id="4" name="Picture 7" descr="vicary">
            <a:extLst>
              <a:ext uri="{FF2B5EF4-FFF2-40B4-BE49-F238E27FC236}">
                <a16:creationId xmlns:a16="http://schemas.microsoft.com/office/drawing/2014/main" id="{F8C4E165-5093-FE49-BE9E-2D351FDD84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04" y="2014194"/>
            <a:ext cx="2865940" cy="401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5A34D852-207E-3141-9EC7-B469199BE2E3}"/>
              </a:ext>
            </a:extLst>
          </p:cNvPr>
          <p:cNvSpPr>
            <a:spLocks noChangeArrowheads="1"/>
          </p:cNvSpPr>
          <p:nvPr/>
        </p:nvSpPr>
        <p:spPr bwMode="auto">
          <a:xfrm>
            <a:off x="4495800" y="4436861"/>
            <a:ext cx="3200400" cy="137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dirty="0">
                <a:latin typeface="Times" pitchFamily="2" charset="0"/>
              </a:rPr>
              <a:t>James </a:t>
            </a:r>
            <a:r>
              <a:rPr lang="en-US" altLang="en-US" sz="2000" dirty="0" err="1">
                <a:latin typeface="Times" pitchFamily="2" charset="0"/>
              </a:rPr>
              <a:t>Vicary</a:t>
            </a:r>
            <a:r>
              <a:rPr lang="en-US" altLang="en-US" sz="2000" dirty="0">
                <a:latin typeface="Times" pitchFamily="2" charset="0"/>
              </a:rPr>
              <a:t> ignited a</a:t>
            </a:r>
            <a:br>
              <a:rPr lang="en-US" altLang="en-US" sz="2000" dirty="0">
                <a:latin typeface="Times" pitchFamily="2" charset="0"/>
              </a:rPr>
            </a:br>
            <a:r>
              <a:rPr lang="en-US" altLang="en-US" sz="2000" dirty="0">
                <a:latin typeface="Times" pitchFamily="2" charset="0"/>
              </a:rPr>
              <a:t>firestorm of controversy</a:t>
            </a:r>
            <a:br>
              <a:rPr lang="en-US" altLang="en-US" sz="2000" dirty="0">
                <a:latin typeface="Times" pitchFamily="2" charset="0"/>
              </a:rPr>
            </a:br>
            <a:r>
              <a:rPr lang="en-US" altLang="en-US" sz="2000" dirty="0">
                <a:latin typeface="Times" pitchFamily="2" charset="0"/>
              </a:rPr>
              <a:t>when he introduced</a:t>
            </a:r>
            <a:br>
              <a:rPr lang="en-US" altLang="en-US" sz="2000" dirty="0">
                <a:latin typeface="Times" pitchFamily="2" charset="0"/>
              </a:rPr>
            </a:br>
            <a:r>
              <a:rPr lang="en-US" altLang="en-US" sz="2000" dirty="0">
                <a:latin typeface="Times" pitchFamily="2" charset="0"/>
              </a:rPr>
              <a:t>subliminal advertising</a:t>
            </a:r>
            <a:r>
              <a:rPr lang="en-US" altLang="en-US" sz="1400" dirty="0">
                <a:latin typeface="Times" pitchFamily="2" charset="0"/>
              </a:rPr>
              <a:t>.</a:t>
            </a:r>
          </a:p>
          <a:p>
            <a:pPr algn="ctr">
              <a:spcBef>
                <a:spcPct val="0"/>
              </a:spcBef>
              <a:buFontTx/>
              <a:buNone/>
            </a:pPr>
            <a:endParaRPr lang="en-US" altLang="en-US" sz="2400" dirty="0">
              <a:latin typeface="Times" pitchFamily="2" charset="0"/>
            </a:endParaRPr>
          </a:p>
        </p:txBody>
      </p:sp>
    </p:spTree>
    <p:extLst>
      <p:ext uri="{BB962C8B-B14F-4D97-AF65-F5344CB8AC3E}">
        <p14:creationId xmlns:p14="http://schemas.microsoft.com/office/powerpoint/2010/main" val="3638768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397F-999D-6743-B04E-C582193BB9C6}"/>
              </a:ext>
            </a:extLst>
          </p:cNvPr>
          <p:cNvSpPr>
            <a:spLocks noGrp="1"/>
          </p:cNvSpPr>
          <p:nvPr>
            <p:ph type="title"/>
          </p:nvPr>
        </p:nvSpPr>
        <p:spPr/>
        <p:txBody>
          <a:bodyPr/>
          <a:lstStyle/>
          <a:p>
            <a:r>
              <a:rPr lang="en-US" dirty="0"/>
              <a:t>Feature-detector approach</a:t>
            </a:r>
          </a:p>
        </p:txBody>
      </p:sp>
      <p:sp>
        <p:nvSpPr>
          <p:cNvPr id="4" name="Rectangle 3">
            <a:extLst>
              <a:ext uri="{FF2B5EF4-FFF2-40B4-BE49-F238E27FC236}">
                <a16:creationId xmlns:a16="http://schemas.microsoft.com/office/drawing/2014/main" id="{BBFCFC0A-4FEF-AD47-B8E1-C384936C3E2B}"/>
              </a:ext>
            </a:extLst>
          </p:cNvPr>
          <p:cNvSpPr>
            <a:spLocks noGrp="1" noChangeArrowheads="1"/>
          </p:cNvSpPr>
          <p:nvPr>
            <p:ph idx="1"/>
          </p:nvPr>
        </p:nvSpPr>
        <p:spPr/>
        <p:txBody>
          <a:bodyPr/>
          <a:lstStyle/>
          <a:p>
            <a:pPr eaLnBrk="1" hangingPunct="1"/>
            <a:r>
              <a:rPr lang="en-US" altLang="en-US" sz="2000" dirty="0"/>
              <a:t>One explanation for how we analyze complex stimuli suggests that we break them down into component parts (low-level features, bottom-up processing)</a:t>
            </a:r>
          </a:p>
          <a:p>
            <a:pPr lvl="1" eaLnBrk="1" hangingPunct="1"/>
            <a:endParaRPr lang="en-US" altLang="en-US" sz="2000" dirty="0"/>
          </a:p>
          <a:p>
            <a:pPr lvl="1" eaLnBrk="1" hangingPunct="1"/>
            <a:r>
              <a:rPr lang="en-US" altLang="en-US" sz="2000" dirty="0"/>
              <a:t>We have </a:t>
            </a:r>
            <a:r>
              <a:rPr lang="en-US" altLang="en-US" sz="2000" b="1" dirty="0"/>
              <a:t>feature detectors</a:t>
            </a:r>
            <a:r>
              <a:rPr lang="en-US" altLang="en-US" sz="2000" dirty="0"/>
              <a:t>, specialized neurons that respond to the presence of certain simple features, such as angles and lines.</a:t>
            </a:r>
          </a:p>
          <a:p>
            <a:pPr lvl="1" eaLnBrk="1" hangingPunct="1"/>
            <a:endParaRPr lang="en-US" altLang="en-US" sz="2000" dirty="0"/>
          </a:p>
          <a:p>
            <a:pPr lvl="1" eaLnBrk="1" hangingPunct="1"/>
            <a:r>
              <a:rPr lang="en-US" altLang="en-US" sz="2000" dirty="0"/>
              <a:t>For example, one feature detector might be stimulated only by the presence of vertical lines, or 90</a:t>
            </a:r>
            <a:r>
              <a:rPr lang="en-US" altLang="en-US" sz="2000" dirty="0">
                <a:sym typeface="Symbol" pitchFamily="2" charset="2"/>
              </a:rPr>
              <a:t></a:t>
            </a:r>
            <a:r>
              <a:rPr lang="en-US" altLang="en-US" sz="2000" dirty="0"/>
              <a:t> angles.</a:t>
            </a:r>
          </a:p>
          <a:p>
            <a:pPr lvl="1" eaLnBrk="1" hangingPunct="1"/>
            <a:endParaRPr lang="en-US" altLang="en-US" sz="2000" dirty="0"/>
          </a:p>
          <a:p>
            <a:pPr lvl="1" eaLnBrk="1" hangingPunct="1"/>
            <a:r>
              <a:rPr lang="en-US" altLang="en-US" sz="2000" dirty="0"/>
              <a:t>Feature detectors are essential for the first stages of analysis, but perception of complex stimuli requires other processes as well.</a:t>
            </a:r>
          </a:p>
        </p:txBody>
      </p:sp>
    </p:spTree>
    <p:extLst>
      <p:ext uri="{BB962C8B-B14F-4D97-AF65-F5344CB8AC3E}">
        <p14:creationId xmlns:p14="http://schemas.microsoft.com/office/powerpoint/2010/main" val="1758202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4BD868-30F0-4440-A2D7-FB2B832926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0" y="263422"/>
            <a:ext cx="10058400" cy="316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631494F9-7418-4F4F-9FD2-A256FB0BA388}"/>
              </a:ext>
            </a:extLst>
          </p:cNvPr>
          <p:cNvSpPr txBox="1">
            <a:spLocks noChangeArrowheads="1"/>
          </p:cNvSpPr>
          <p:nvPr/>
        </p:nvSpPr>
        <p:spPr bwMode="auto">
          <a:xfrm>
            <a:off x="607620" y="3579554"/>
            <a:ext cx="762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Fig. 4.44: Hubel and Wiesel (1981)—obtained important evidence for existence of feature detectors—won the Nobel Prize</a:t>
            </a:r>
          </a:p>
          <a:p>
            <a:pPr eaLnBrk="1" hangingPunct="1"/>
            <a:endParaRPr lang="en-US" altLang="en-US" dirty="0"/>
          </a:p>
          <a:p>
            <a:pPr eaLnBrk="1" hangingPunct="1"/>
            <a:r>
              <a:rPr lang="en-US" altLang="en-US" dirty="0"/>
              <a:t>Feature detectors have been discovered for: 1) orientation and 2) motion</a:t>
            </a:r>
          </a:p>
        </p:txBody>
      </p:sp>
      <p:sp>
        <p:nvSpPr>
          <p:cNvPr id="2" name="TextBox 1">
            <a:extLst>
              <a:ext uri="{FF2B5EF4-FFF2-40B4-BE49-F238E27FC236}">
                <a16:creationId xmlns:a16="http://schemas.microsoft.com/office/drawing/2014/main" id="{B152B0B1-D3D0-DC46-87E1-92FFFB81B0D6}"/>
              </a:ext>
            </a:extLst>
          </p:cNvPr>
          <p:cNvSpPr txBox="1"/>
          <p:nvPr/>
        </p:nvSpPr>
        <p:spPr>
          <a:xfrm>
            <a:off x="607620" y="4779704"/>
            <a:ext cx="11507189" cy="1754326"/>
          </a:xfrm>
          <a:prstGeom prst="rect">
            <a:avLst/>
          </a:prstGeom>
          <a:noFill/>
        </p:spPr>
        <p:txBody>
          <a:bodyPr wrap="square" rtlCol="0">
            <a:spAutoFit/>
          </a:bodyPr>
          <a:lstStyle/>
          <a:p>
            <a:r>
              <a:rPr lang="en-US" altLang="en-US" dirty="0">
                <a:latin typeface="Arial" panose="020B0604020202020204" pitchFamily="34" charset="0"/>
              </a:rPr>
              <a:t>Experiment; Hubel and Wiesel implanted electrodes to record the activity of neurons in the occipital cortex of a cat. Then they compared the responses evoked by various patterns of light and darkness on the retina. </a:t>
            </a:r>
          </a:p>
          <a:p>
            <a:r>
              <a:rPr lang="en-US" altLang="en-US" dirty="0">
                <a:latin typeface="Arial" panose="020B0604020202020204" pitchFamily="34" charset="0"/>
              </a:rPr>
              <a:t>In most cases a neuron responded vigorously when a portion of the retina saw a bar of light oriented at a particular angle. When the angle of the bar changed, that cell became silent but another cell responded.</a:t>
            </a:r>
          </a:p>
          <a:p>
            <a:r>
              <a:rPr lang="en-US" altLang="en-US" dirty="0">
                <a:latin typeface="Arial" panose="020B0604020202020204" pitchFamily="34" charset="0"/>
              </a:rPr>
              <a:t>Different cells fired for response to movement in particular directions: </a:t>
            </a:r>
            <a:r>
              <a:rPr lang="en-US" altLang="en-US" dirty="0" err="1">
                <a:latin typeface="Arial" panose="020B0604020202020204" pitchFamily="34" charset="0"/>
              </a:rPr>
              <a:t>eg.</a:t>
            </a:r>
            <a:r>
              <a:rPr lang="en-US" altLang="en-US" dirty="0">
                <a:latin typeface="Arial" panose="020B0604020202020204" pitchFamily="34" charset="0"/>
              </a:rPr>
              <a:t> vertical, horizontal bars of light</a:t>
            </a:r>
          </a:p>
          <a:p>
            <a:r>
              <a:rPr lang="en-US" altLang="en-US" dirty="0">
                <a:latin typeface="Arial" panose="020B0604020202020204" pitchFamily="34" charset="0"/>
              </a:rPr>
              <a:t>.</a:t>
            </a:r>
          </a:p>
        </p:txBody>
      </p:sp>
    </p:spTree>
    <p:extLst>
      <p:ext uri="{BB962C8B-B14F-4D97-AF65-F5344CB8AC3E}">
        <p14:creationId xmlns:p14="http://schemas.microsoft.com/office/powerpoint/2010/main" val="1182269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D95B2-884F-BA4F-AD20-192365C0C97E}"/>
              </a:ext>
            </a:extLst>
          </p:cNvPr>
          <p:cNvSpPr>
            <a:spLocks noGrp="1" noChangeArrowheads="1"/>
          </p:cNvSpPr>
          <p:nvPr>
            <p:ph idx="1"/>
          </p:nvPr>
        </p:nvSpPr>
        <p:spPr>
          <a:xfrm>
            <a:off x="951053" y="991950"/>
            <a:ext cx="10058400" cy="3931920"/>
          </a:xfrm>
        </p:spPr>
        <p:txBody>
          <a:bodyPr/>
          <a:lstStyle/>
          <a:p>
            <a:pPr eaLnBrk="1" hangingPunct="1"/>
            <a:r>
              <a:rPr lang="en-US" altLang="en-US" sz="2400" dirty="0"/>
              <a:t>The </a:t>
            </a:r>
            <a:r>
              <a:rPr lang="en-US" altLang="en-US" sz="2400" b="1" dirty="0">
                <a:hlinkClick r:id="rId2"/>
              </a:rPr>
              <a:t>waterfall illusion</a:t>
            </a:r>
            <a:r>
              <a:rPr lang="en-US" altLang="en-US" sz="2400" dirty="0">
                <a:hlinkClick r:id="rId2"/>
              </a:rPr>
              <a:t> </a:t>
            </a:r>
            <a:r>
              <a:rPr lang="en-US" altLang="en-US" sz="2400" dirty="0"/>
              <a:t>experienced by humans is evidence that humans do indeed have feature detectors.</a:t>
            </a:r>
          </a:p>
          <a:p>
            <a:pPr eaLnBrk="1" hangingPunct="1"/>
            <a:r>
              <a:rPr lang="en-US" altLang="en-US" sz="2400" dirty="0"/>
              <a:t>In this illusion, a person first stares at a waterfall for one minute or more.</a:t>
            </a:r>
          </a:p>
          <a:p>
            <a:pPr eaLnBrk="1" hangingPunct="1"/>
            <a:r>
              <a:rPr lang="en-US" altLang="en-US" sz="2400" dirty="0"/>
              <a:t>If the person then looks at cliffs immediately after staring at the waterfall, the cliffs will appear to “flow upward”.</a:t>
            </a:r>
          </a:p>
          <a:p>
            <a:pPr eaLnBrk="1" hangingPunct="1"/>
            <a:r>
              <a:rPr lang="en-US" altLang="en-US" sz="2400" dirty="0"/>
              <a:t>This suggests that the cells that detect downward motion have become fatigued from the act of staring at the waterfall.</a:t>
            </a:r>
          </a:p>
          <a:p>
            <a:pPr eaLnBrk="1" hangingPunct="1"/>
            <a:r>
              <a:rPr lang="en-US" altLang="en-US" sz="2400" dirty="0">
                <a:hlinkClick r:id="rId3"/>
              </a:rPr>
              <a:t>Another motion aftereffect </a:t>
            </a:r>
            <a:r>
              <a:rPr lang="en-US" altLang="en-US" sz="2400" dirty="0">
                <a:solidFill>
                  <a:schemeClr val="accent1"/>
                </a:solidFill>
                <a:hlinkClick r:id="rId3"/>
              </a:rPr>
              <a:t> </a:t>
            </a:r>
            <a:endParaRPr lang="en-US" altLang="en-US" sz="2400" dirty="0">
              <a:solidFill>
                <a:schemeClr val="accent1"/>
              </a:solidFill>
            </a:endParaRPr>
          </a:p>
          <a:p>
            <a:pPr eaLnBrk="1" hangingPunct="1"/>
            <a:endParaRPr lang="en-US" altLang="en-US" sz="2400" dirty="0">
              <a:solidFill>
                <a:schemeClr val="accent1"/>
              </a:solidFill>
            </a:endParaRPr>
          </a:p>
        </p:txBody>
      </p:sp>
    </p:spTree>
    <p:extLst>
      <p:ext uri="{BB962C8B-B14F-4D97-AF65-F5344CB8AC3E}">
        <p14:creationId xmlns:p14="http://schemas.microsoft.com/office/powerpoint/2010/main" val="359033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118D-5FB8-A746-9F14-6AE0D15820A8}"/>
              </a:ext>
            </a:extLst>
          </p:cNvPr>
          <p:cNvSpPr>
            <a:spLocks noGrp="1"/>
          </p:cNvSpPr>
          <p:nvPr>
            <p:ph type="title"/>
          </p:nvPr>
        </p:nvSpPr>
        <p:spPr/>
        <p:txBody>
          <a:bodyPr/>
          <a:lstStyle/>
          <a:p>
            <a:r>
              <a:rPr lang="en-US" dirty="0"/>
              <a:t>Imposing meaning</a:t>
            </a:r>
          </a:p>
        </p:txBody>
      </p:sp>
      <p:pic>
        <p:nvPicPr>
          <p:cNvPr id="4" name="Picture 2">
            <a:extLst>
              <a:ext uri="{FF2B5EF4-FFF2-40B4-BE49-F238E27FC236}">
                <a16:creationId xmlns:a16="http://schemas.microsoft.com/office/drawing/2014/main" id="{729D7BFC-0E3A-174C-9514-18F2C0A674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29881" y="2103438"/>
            <a:ext cx="3932237" cy="3932237"/>
          </a:xfrm>
          <a:noFill/>
        </p:spPr>
      </p:pic>
      <p:sp>
        <p:nvSpPr>
          <p:cNvPr id="3" name="TextBox 2">
            <a:extLst>
              <a:ext uri="{FF2B5EF4-FFF2-40B4-BE49-F238E27FC236}">
                <a16:creationId xmlns:a16="http://schemas.microsoft.com/office/drawing/2014/main" id="{1F1864D7-F246-304D-B331-7BAAC11605E5}"/>
              </a:ext>
            </a:extLst>
          </p:cNvPr>
          <p:cNvSpPr txBox="1"/>
          <p:nvPr/>
        </p:nvSpPr>
        <p:spPr>
          <a:xfrm>
            <a:off x="4641448" y="6227180"/>
            <a:ext cx="2672526" cy="369332"/>
          </a:xfrm>
          <a:prstGeom prst="rect">
            <a:avLst/>
          </a:prstGeom>
          <a:noFill/>
        </p:spPr>
        <p:txBody>
          <a:bodyPr wrap="none" rtlCol="0">
            <a:spAutoFit/>
          </a:bodyPr>
          <a:lstStyle/>
          <a:p>
            <a:r>
              <a:rPr lang="en-US" dirty="0"/>
              <a:t>Fig. 4.23: Necker cube</a:t>
            </a:r>
          </a:p>
        </p:txBody>
      </p:sp>
    </p:spTree>
    <p:extLst>
      <p:ext uri="{BB962C8B-B14F-4D97-AF65-F5344CB8AC3E}">
        <p14:creationId xmlns:p14="http://schemas.microsoft.com/office/powerpoint/2010/main" val="220052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BD354-934E-9843-94B4-F32DB63B0A53}"/>
              </a:ext>
            </a:extLst>
          </p:cNvPr>
          <p:cNvSpPr>
            <a:spLocks noGrp="1" noChangeArrowheads="1"/>
          </p:cNvSpPr>
          <p:nvPr>
            <p:ph idx="1"/>
          </p:nvPr>
        </p:nvSpPr>
        <p:spPr>
          <a:xfrm>
            <a:off x="1066800" y="825910"/>
            <a:ext cx="10058400" cy="5209130"/>
          </a:xfrm>
        </p:spPr>
        <p:txBody>
          <a:bodyPr>
            <a:normAutofit/>
          </a:bodyPr>
          <a:lstStyle/>
          <a:p>
            <a:pPr eaLnBrk="1" hangingPunct="1">
              <a:lnSpc>
                <a:spcPct val="90000"/>
              </a:lnSpc>
            </a:pPr>
            <a:r>
              <a:rPr lang="en-US" altLang="en-US" sz="2800" dirty="0"/>
              <a:t>Gestalt psychology focuses on the human ability to perceive overall patterns.</a:t>
            </a:r>
          </a:p>
          <a:p>
            <a:pPr lvl="1" eaLnBrk="1" hangingPunct="1">
              <a:lnSpc>
                <a:spcPct val="90000"/>
              </a:lnSpc>
            </a:pPr>
            <a:endParaRPr lang="en-US" altLang="en-US" sz="2800" dirty="0"/>
          </a:p>
          <a:p>
            <a:pPr lvl="1" eaLnBrk="1" hangingPunct="1">
              <a:lnSpc>
                <a:spcPct val="90000"/>
              </a:lnSpc>
            </a:pPr>
            <a:r>
              <a:rPr lang="en-US" altLang="en-US" sz="2800" dirty="0"/>
              <a:t>The word </a:t>
            </a:r>
            <a:r>
              <a:rPr lang="en-US" altLang="en-US" sz="2800" b="1" dirty="0"/>
              <a:t>Gestalt</a:t>
            </a:r>
            <a:r>
              <a:rPr lang="en-US" altLang="en-US" sz="2800" dirty="0"/>
              <a:t> has no true English equivalent, but is close to synonymous with “pattern” or “configuration.”</a:t>
            </a:r>
          </a:p>
          <a:p>
            <a:pPr lvl="1" eaLnBrk="1" hangingPunct="1">
              <a:lnSpc>
                <a:spcPct val="90000"/>
              </a:lnSpc>
            </a:pPr>
            <a:endParaRPr lang="en-US" altLang="en-US" sz="2800" dirty="0"/>
          </a:p>
          <a:p>
            <a:pPr lvl="1" eaLnBrk="1" hangingPunct="1">
              <a:lnSpc>
                <a:spcPct val="90000"/>
              </a:lnSpc>
            </a:pPr>
            <a:r>
              <a:rPr lang="en-US" altLang="en-US" sz="2800" dirty="0"/>
              <a:t>According to Gestalt psychologists, visual perception is an active creation, not merely the adding up of lines and movement.</a:t>
            </a:r>
          </a:p>
        </p:txBody>
      </p:sp>
    </p:spTree>
    <p:extLst>
      <p:ext uri="{BB962C8B-B14F-4D97-AF65-F5344CB8AC3E}">
        <p14:creationId xmlns:p14="http://schemas.microsoft.com/office/powerpoint/2010/main" val="365747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8B56-AFEA-784A-A0EB-3A48C72A672E}"/>
              </a:ext>
            </a:extLst>
          </p:cNvPr>
          <p:cNvSpPr>
            <a:spLocks noGrp="1"/>
          </p:cNvSpPr>
          <p:nvPr>
            <p:ph type="title"/>
          </p:nvPr>
        </p:nvSpPr>
        <p:spPr/>
        <p:txBody>
          <a:bodyPr/>
          <a:lstStyle/>
          <a:p>
            <a:r>
              <a:rPr lang="en-US" dirty="0"/>
              <a:t>Perceptual grouping</a:t>
            </a:r>
          </a:p>
        </p:txBody>
      </p:sp>
      <p:sp>
        <p:nvSpPr>
          <p:cNvPr id="4" name="Rectangle 3">
            <a:extLst>
              <a:ext uri="{FF2B5EF4-FFF2-40B4-BE49-F238E27FC236}">
                <a16:creationId xmlns:a16="http://schemas.microsoft.com/office/drawing/2014/main" id="{F8CC65CB-8DB4-894C-8B2B-0BA33BFE32FA}"/>
              </a:ext>
            </a:extLst>
          </p:cNvPr>
          <p:cNvSpPr>
            <a:spLocks noGrp="1" noChangeArrowheads="1"/>
          </p:cNvSpPr>
          <p:nvPr>
            <p:ph idx="1"/>
          </p:nvPr>
        </p:nvSpPr>
        <p:spPr/>
        <p:txBody>
          <a:bodyPr/>
          <a:lstStyle/>
          <a:p>
            <a:pPr eaLnBrk="1" hangingPunct="1"/>
            <a:r>
              <a:rPr lang="en-US" altLang="en-US" sz="2400" dirty="0"/>
              <a:t>Figure-Ground Organization: Inborn part of a stimulus stands out as a figure (object) against a less prominent background (ground)</a:t>
            </a:r>
          </a:p>
          <a:p>
            <a:pPr eaLnBrk="1" hangingPunct="1"/>
            <a:r>
              <a:rPr lang="en-US" altLang="en-US" sz="2400" dirty="0"/>
              <a:t>Reversible Figure: When figure and ground that can be reversed</a:t>
            </a:r>
          </a:p>
          <a:p>
            <a:pPr eaLnBrk="1" hangingPunct="1">
              <a:buFontTx/>
              <a:buNone/>
            </a:pPr>
            <a:endParaRPr lang="en-US" altLang="en-US" sz="2400" dirty="0"/>
          </a:p>
        </p:txBody>
      </p:sp>
    </p:spTree>
    <p:extLst>
      <p:ext uri="{BB962C8B-B14F-4D97-AF65-F5344CB8AC3E}">
        <p14:creationId xmlns:p14="http://schemas.microsoft.com/office/powerpoint/2010/main" val="2920283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CEC568-80AE-F84A-ACFE-07C3282039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9800" y="642594"/>
            <a:ext cx="6070600" cy="50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69D8ADC-2934-654E-860D-9DAB0E3BA158}"/>
              </a:ext>
            </a:extLst>
          </p:cNvPr>
          <p:cNvSpPr txBox="1"/>
          <p:nvPr/>
        </p:nvSpPr>
        <p:spPr>
          <a:xfrm>
            <a:off x="3893574" y="5899355"/>
            <a:ext cx="2222083" cy="369332"/>
          </a:xfrm>
          <a:prstGeom prst="rect">
            <a:avLst/>
          </a:prstGeom>
          <a:noFill/>
        </p:spPr>
        <p:txBody>
          <a:bodyPr wrap="none" rtlCol="0">
            <a:spAutoFit/>
          </a:bodyPr>
          <a:lstStyle/>
          <a:p>
            <a:r>
              <a:rPr lang="en-US" dirty="0"/>
              <a:t>Figure vs ground ?</a:t>
            </a:r>
          </a:p>
        </p:txBody>
      </p:sp>
      <p:sp>
        <p:nvSpPr>
          <p:cNvPr id="2" name="TextBox 1">
            <a:extLst>
              <a:ext uri="{FF2B5EF4-FFF2-40B4-BE49-F238E27FC236}">
                <a16:creationId xmlns:a16="http://schemas.microsoft.com/office/drawing/2014/main" id="{C56F619C-7230-7F47-ABEA-4D4CCD1ECDC1}"/>
              </a:ext>
            </a:extLst>
          </p:cNvPr>
          <p:cNvSpPr txBox="1"/>
          <p:nvPr/>
        </p:nvSpPr>
        <p:spPr>
          <a:xfrm>
            <a:off x="3837924" y="6261002"/>
            <a:ext cx="5354351" cy="369332"/>
          </a:xfrm>
          <a:prstGeom prst="rect">
            <a:avLst/>
          </a:prstGeom>
          <a:noFill/>
        </p:spPr>
        <p:txBody>
          <a:bodyPr wrap="none" rtlCol="0">
            <a:spAutoFit/>
          </a:bodyPr>
          <a:lstStyle/>
          <a:p>
            <a:r>
              <a:rPr lang="en-US" dirty="0"/>
              <a:t>Order on an array vs addition of small features</a:t>
            </a:r>
          </a:p>
        </p:txBody>
      </p:sp>
    </p:spTree>
    <p:extLst>
      <p:ext uri="{BB962C8B-B14F-4D97-AF65-F5344CB8AC3E}">
        <p14:creationId xmlns:p14="http://schemas.microsoft.com/office/powerpoint/2010/main" val="1236160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D63A0B-5331-C04B-916C-C190270F0B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07807" y="301343"/>
            <a:ext cx="10058400" cy="4515644"/>
          </a:xfrm>
          <a:noFill/>
        </p:spPr>
      </p:pic>
      <p:sp>
        <p:nvSpPr>
          <p:cNvPr id="3" name="TextBox 2">
            <a:extLst>
              <a:ext uri="{FF2B5EF4-FFF2-40B4-BE49-F238E27FC236}">
                <a16:creationId xmlns:a16="http://schemas.microsoft.com/office/drawing/2014/main" id="{3CC1C271-962E-5C44-8A37-93D0DDCBAD91}"/>
              </a:ext>
            </a:extLst>
          </p:cNvPr>
          <p:cNvSpPr txBox="1"/>
          <p:nvPr/>
        </p:nvSpPr>
        <p:spPr>
          <a:xfrm>
            <a:off x="1007807" y="5102944"/>
            <a:ext cx="10058400" cy="1200329"/>
          </a:xfrm>
          <a:prstGeom prst="rect">
            <a:avLst/>
          </a:prstGeom>
          <a:noFill/>
        </p:spPr>
        <p:txBody>
          <a:bodyPr wrap="square" rtlCol="0">
            <a:spAutoFit/>
          </a:bodyPr>
          <a:lstStyle/>
          <a:p>
            <a:r>
              <a:rPr lang="en-US" altLang="en-US" b="1" dirty="0">
                <a:latin typeface="Arial" panose="020B0604020202020204" pitchFamily="34" charset="0"/>
              </a:rPr>
              <a:t>Figure 4.22</a:t>
            </a:r>
            <a:endParaRPr lang="en-US" altLang="en-US" dirty="0">
              <a:latin typeface="Arial" panose="020B0604020202020204" pitchFamily="34" charset="0"/>
            </a:endParaRPr>
          </a:p>
          <a:p>
            <a:r>
              <a:rPr lang="en-US" altLang="en-US" dirty="0">
                <a:latin typeface="Arial" panose="020B0604020202020204" pitchFamily="34" charset="0"/>
              </a:rPr>
              <a:t>Unambiguous drawings of the young and old woman. These versions of the reversible figure in Figure 4.21 have been redrawn slightly to make the young woman more apparent on the right and the old woman more apparent on the left.</a:t>
            </a:r>
          </a:p>
        </p:txBody>
      </p:sp>
    </p:spTree>
    <p:extLst>
      <p:ext uri="{BB962C8B-B14F-4D97-AF65-F5344CB8AC3E}">
        <p14:creationId xmlns:p14="http://schemas.microsoft.com/office/powerpoint/2010/main" val="2135357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29.jpg                                                       0016F1CAsmeagol                        BB150139:">
            <a:extLst>
              <a:ext uri="{FF2B5EF4-FFF2-40B4-BE49-F238E27FC236}">
                <a16:creationId xmlns:a16="http://schemas.microsoft.com/office/drawing/2014/main" id="{D7348D6B-7A6C-6146-9E50-5715D5BA63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7444" y="289386"/>
            <a:ext cx="5737123" cy="448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C64928D2-4B07-934C-975F-72020DA187F6}"/>
              </a:ext>
            </a:extLst>
          </p:cNvPr>
          <p:cNvSpPr>
            <a:spLocks noChangeArrowheads="1"/>
          </p:cNvSpPr>
          <p:nvPr/>
        </p:nvSpPr>
        <p:spPr bwMode="auto">
          <a:xfrm>
            <a:off x="2787444" y="5144934"/>
            <a:ext cx="57371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4.29</a:t>
            </a:r>
            <a:r>
              <a:rPr lang="en-US" altLang="en-US" sz="1600" dirty="0"/>
              <a:t> A reversible figure-ground design. Do you see two faces in profile or a wineglass? </a:t>
            </a:r>
          </a:p>
        </p:txBody>
      </p:sp>
    </p:spTree>
    <p:extLst>
      <p:ext uri="{BB962C8B-B14F-4D97-AF65-F5344CB8AC3E}">
        <p14:creationId xmlns:p14="http://schemas.microsoft.com/office/powerpoint/2010/main" val="343137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2.jpg                                                       0016F1CAsmeagol                        BB150139:">
            <a:extLst>
              <a:ext uri="{FF2B5EF4-FFF2-40B4-BE49-F238E27FC236}">
                <a16:creationId xmlns:a16="http://schemas.microsoft.com/office/drawing/2014/main" id="{19D4468B-D841-C641-80B6-858ADC2F9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584583"/>
            <a:ext cx="9182100"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1373A2F0-60D7-3C4C-A732-28B0E5861772}"/>
              </a:ext>
            </a:extLst>
          </p:cNvPr>
          <p:cNvSpPr>
            <a:spLocks noChangeArrowheads="1"/>
          </p:cNvSpPr>
          <p:nvPr/>
        </p:nvSpPr>
        <p:spPr bwMode="auto">
          <a:xfrm>
            <a:off x="1504950" y="6059542"/>
            <a:ext cx="3729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4.2</a:t>
            </a:r>
            <a:r>
              <a:rPr lang="en-US" altLang="en-US" sz="1600" dirty="0"/>
              <a:t> An artificial visual system. </a:t>
            </a:r>
          </a:p>
        </p:txBody>
      </p:sp>
    </p:spTree>
    <p:extLst>
      <p:ext uri="{BB962C8B-B14F-4D97-AF65-F5344CB8AC3E}">
        <p14:creationId xmlns:p14="http://schemas.microsoft.com/office/powerpoint/2010/main" val="2866121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ood evil">
            <a:extLst>
              <a:ext uri="{FF2B5EF4-FFF2-40B4-BE49-F238E27FC236}">
                <a16:creationId xmlns:a16="http://schemas.microsoft.com/office/drawing/2014/main" id="{B28DA5EA-8F70-7748-BDBA-0F8F89ABD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2555" y="737025"/>
            <a:ext cx="48260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al illusion figground">
            <a:extLst>
              <a:ext uri="{FF2B5EF4-FFF2-40B4-BE49-F238E27FC236}">
                <a16:creationId xmlns:a16="http://schemas.microsoft.com/office/drawing/2014/main" id="{25C66660-F170-1044-ABC0-59F5687D4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677" y="3629743"/>
            <a:ext cx="6705600"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864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310A10C-E6D6-3F41-84AF-F14B65D8A857}"/>
              </a:ext>
            </a:extLst>
          </p:cNvPr>
          <p:cNvSpPr>
            <a:spLocks noGrp="1" noChangeArrowheads="1"/>
          </p:cNvSpPr>
          <p:nvPr>
            <p:ph type="title"/>
          </p:nvPr>
        </p:nvSpPr>
        <p:spPr>
          <a:xfrm>
            <a:off x="1473200" y="291029"/>
            <a:ext cx="8229600" cy="731838"/>
          </a:xfrm>
        </p:spPr>
        <p:txBody>
          <a:bodyPr>
            <a:normAutofit/>
          </a:bodyPr>
          <a:lstStyle/>
          <a:p>
            <a:pPr eaLnBrk="1" hangingPunct="1"/>
            <a:r>
              <a:rPr lang="en-US" altLang="en-US" sz="3600" dirty="0"/>
              <a:t>Gestalt Principles of Organization</a:t>
            </a:r>
            <a:r>
              <a:rPr lang="en-US" altLang="en-US" sz="4000" dirty="0"/>
              <a:t> </a:t>
            </a:r>
          </a:p>
        </p:txBody>
      </p:sp>
      <p:sp>
        <p:nvSpPr>
          <p:cNvPr id="6" name="Rectangle 3">
            <a:extLst>
              <a:ext uri="{FF2B5EF4-FFF2-40B4-BE49-F238E27FC236}">
                <a16:creationId xmlns:a16="http://schemas.microsoft.com/office/drawing/2014/main" id="{24F0537E-0030-5C4C-B83E-C587802488CA}"/>
              </a:ext>
            </a:extLst>
          </p:cNvPr>
          <p:cNvSpPr>
            <a:spLocks noGrp="1" noChangeArrowheads="1"/>
          </p:cNvSpPr>
          <p:nvPr>
            <p:ph type="body" idx="1"/>
          </p:nvPr>
        </p:nvSpPr>
        <p:spPr>
          <a:xfrm>
            <a:off x="1597742" y="1275070"/>
            <a:ext cx="8229600" cy="4816015"/>
          </a:xfrm>
        </p:spPr>
        <p:txBody>
          <a:bodyPr/>
          <a:lstStyle/>
          <a:p>
            <a:pPr eaLnBrk="1" hangingPunct="1">
              <a:lnSpc>
                <a:spcPct val="90000"/>
              </a:lnSpc>
            </a:pPr>
            <a:r>
              <a:rPr lang="en-US" altLang="en-US" sz="2400" dirty="0"/>
              <a:t>Proximity (or Nearness): Stimuli that are near each other tend to be grouped together</a:t>
            </a:r>
          </a:p>
          <a:p>
            <a:pPr eaLnBrk="1" hangingPunct="1">
              <a:lnSpc>
                <a:spcPct val="90000"/>
              </a:lnSpc>
            </a:pPr>
            <a:endParaRPr lang="en-US" altLang="en-US" sz="2400" dirty="0"/>
          </a:p>
          <a:p>
            <a:pPr eaLnBrk="1" hangingPunct="1">
              <a:lnSpc>
                <a:spcPct val="90000"/>
              </a:lnSpc>
            </a:pPr>
            <a:r>
              <a:rPr lang="en-US" altLang="en-US" sz="2400" dirty="0"/>
              <a:t>Similarity: Stimuli that are similar in size, shape, color, or form tend to be grouped together</a:t>
            </a:r>
          </a:p>
          <a:p>
            <a:pPr eaLnBrk="1" hangingPunct="1">
              <a:lnSpc>
                <a:spcPct val="90000"/>
              </a:lnSpc>
            </a:pPr>
            <a:endParaRPr lang="en-US" altLang="en-US" sz="2400" dirty="0"/>
          </a:p>
          <a:p>
            <a:pPr eaLnBrk="1" hangingPunct="1">
              <a:lnSpc>
                <a:spcPct val="90000"/>
              </a:lnSpc>
            </a:pPr>
            <a:r>
              <a:rPr lang="en-US" altLang="en-US" sz="2400" dirty="0"/>
              <a:t>Closure: Tendency to complete a figure so that it has a consistent overall form</a:t>
            </a:r>
          </a:p>
          <a:p>
            <a:pPr eaLnBrk="1" hangingPunct="1">
              <a:lnSpc>
                <a:spcPct val="90000"/>
              </a:lnSpc>
            </a:pPr>
            <a:endParaRPr lang="en-US" altLang="en-US" sz="2400" dirty="0"/>
          </a:p>
          <a:p>
            <a:pPr eaLnBrk="1" hangingPunct="1">
              <a:lnSpc>
                <a:spcPct val="90000"/>
              </a:lnSpc>
            </a:pPr>
            <a:r>
              <a:rPr lang="en-US" altLang="en-US" sz="2400" dirty="0"/>
              <a:t>Connectedness/Common Region:  Stimuli that are found within a common area tend to be seen as a group</a:t>
            </a:r>
          </a:p>
          <a:p>
            <a:pPr eaLnBrk="1" hangingPunct="1">
              <a:lnSpc>
                <a:spcPct val="90000"/>
              </a:lnSpc>
              <a:buFontTx/>
              <a:buNone/>
            </a:pPr>
            <a:endParaRPr lang="en-US" altLang="en-US" sz="2800" dirty="0"/>
          </a:p>
        </p:txBody>
      </p:sp>
    </p:spTree>
    <p:extLst>
      <p:ext uri="{BB962C8B-B14F-4D97-AF65-F5344CB8AC3E}">
        <p14:creationId xmlns:p14="http://schemas.microsoft.com/office/powerpoint/2010/main" val="72957170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30.jpg                                                       0016F1CAsmeagol                        BB150139:">
            <a:extLst>
              <a:ext uri="{FF2B5EF4-FFF2-40B4-BE49-F238E27FC236}">
                <a16:creationId xmlns:a16="http://schemas.microsoft.com/office/drawing/2014/main" id="{12F047BA-37FF-B143-B230-F83DDFAFCA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8012" y="207818"/>
            <a:ext cx="8775291" cy="59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35D40EE9-20E4-C646-B01B-AE6484F8F766}"/>
              </a:ext>
            </a:extLst>
          </p:cNvPr>
          <p:cNvSpPr>
            <a:spLocks noChangeArrowheads="1"/>
          </p:cNvSpPr>
          <p:nvPr/>
        </p:nvSpPr>
        <p:spPr bwMode="auto">
          <a:xfrm>
            <a:off x="2168012" y="6206818"/>
            <a:ext cx="4237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4.30</a:t>
            </a:r>
            <a:r>
              <a:rPr lang="en-US" altLang="en-US" sz="1600" dirty="0"/>
              <a:t> How we organize perceptions. </a:t>
            </a:r>
          </a:p>
        </p:txBody>
      </p:sp>
    </p:spTree>
    <p:extLst>
      <p:ext uri="{BB962C8B-B14F-4D97-AF65-F5344CB8AC3E}">
        <p14:creationId xmlns:p14="http://schemas.microsoft.com/office/powerpoint/2010/main" val="1976742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B52898-DFF6-BE42-B9F0-DB5029BC83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4271" y="235975"/>
            <a:ext cx="7315199" cy="529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5A176E0-52AF-DA41-B515-A4F8AD4A8E4A}"/>
              </a:ext>
            </a:extLst>
          </p:cNvPr>
          <p:cNvSpPr txBox="1"/>
          <p:nvPr/>
        </p:nvSpPr>
        <p:spPr>
          <a:xfrm>
            <a:off x="2094270" y="5751871"/>
            <a:ext cx="7315199" cy="895630"/>
          </a:xfrm>
          <a:prstGeom prst="rect">
            <a:avLst/>
          </a:prstGeom>
          <a:noFill/>
        </p:spPr>
        <p:txBody>
          <a:bodyPr wrap="square" rtlCol="0">
            <a:spAutoFit/>
          </a:bodyPr>
          <a:lstStyle/>
          <a:p>
            <a:pPr>
              <a:lnSpc>
                <a:spcPct val="90000"/>
              </a:lnSpc>
              <a:spcBef>
                <a:spcPct val="20000"/>
              </a:spcBef>
            </a:pPr>
            <a:r>
              <a:rPr lang="en-US" altLang="en-US" b="1" dirty="0">
                <a:latin typeface="Arial" panose="020B0604020202020204" pitchFamily="34" charset="0"/>
              </a:rPr>
              <a:t>Figure 4.51</a:t>
            </a:r>
            <a:endParaRPr lang="en-US" altLang="en-US" dirty="0">
              <a:latin typeface="Arial" panose="020B0604020202020204" pitchFamily="34" charset="0"/>
            </a:endParaRPr>
          </a:p>
          <a:p>
            <a:pPr>
              <a:lnSpc>
                <a:spcPct val="90000"/>
              </a:lnSpc>
              <a:spcBef>
                <a:spcPct val="20000"/>
              </a:spcBef>
            </a:pPr>
            <a:r>
              <a:rPr lang="en-US" altLang="en-US" dirty="0">
                <a:latin typeface="Arial" panose="020B0604020202020204" pitchFamily="34" charset="0"/>
              </a:rPr>
              <a:t>Gestalt principles of (a) proximity, (b) similarity, (c) continuation, (d) closure, and (e) good figure.</a:t>
            </a:r>
          </a:p>
        </p:txBody>
      </p:sp>
    </p:spTree>
    <p:extLst>
      <p:ext uri="{BB962C8B-B14F-4D97-AF65-F5344CB8AC3E}">
        <p14:creationId xmlns:p14="http://schemas.microsoft.com/office/powerpoint/2010/main" val="4270759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83EF14-3922-EA4D-81D4-9FCF32442F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1032" y="223710"/>
            <a:ext cx="7620000" cy="434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10711D2-B15D-0945-859A-1F0B5D728E05}"/>
              </a:ext>
            </a:extLst>
          </p:cNvPr>
          <p:cNvSpPr txBox="1">
            <a:spLocks noChangeArrowheads="1"/>
          </p:cNvSpPr>
          <p:nvPr/>
        </p:nvSpPr>
        <p:spPr>
          <a:xfrm>
            <a:off x="1991032" y="4928419"/>
            <a:ext cx="7937500" cy="6826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90000"/>
              </a:lnSpc>
              <a:buFontTx/>
              <a:buNone/>
            </a:pPr>
            <a:r>
              <a:rPr lang="en-US" altLang="en-US" b="1" dirty="0"/>
              <a:t>Figure 4.52</a:t>
            </a:r>
            <a:endParaRPr lang="en-US" altLang="en-US" dirty="0"/>
          </a:p>
          <a:p>
            <a:pPr marL="0" indent="0">
              <a:lnSpc>
                <a:spcPct val="90000"/>
              </a:lnSpc>
              <a:buFontTx/>
              <a:buNone/>
            </a:pPr>
            <a:r>
              <a:rPr lang="en-US" altLang="en-US" dirty="0"/>
              <a:t>In (a) we see a triangle overlapping three irregular ovals. We see it because triangles are “good figures” and symmetrical. If we tilt the ovals, as in (b), they appear as irregular objects, not as objects with something on top of them. (From Singh, Hoffman, &amp; Albert, 1999)</a:t>
            </a:r>
          </a:p>
        </p:txBody>
      </p:sp>
    </p:spTree>
    <p:extLst>
      <p:ext uri="{BB962C8B-B14F-4D97-AF65-F5344CB8AC3E}">
        <p14:creationId xmlns:p14="http://schemas.microsoft.com/office/powerpoint/2010/main" val="3243657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B35-F80E-0944-ABC5-6B8F54E695E3}"/>
              </a:ext>
            </a:extLst>
          </p:cNvPr>
          <p:cNvSpPr>
            <a:spLocks noGrp="1"/>
          </p:cNvSpPr>
          <p:nvPr>
            <p:ph type="title"/>
          </p:nvPr>
        </p:nvSpPr>
        <p:spPr/>
        <p:txBody>
          <a:bodyPr/>
          <a:lstStyle/>
          <a:p>
            <a:r>
              <a:rPr lang="en-US" dirty="0"/>
              <a:t>Perceptual expectancies (set)</a:t>
            </a:r>
          </a:p>
        </p:txBody>
      </p:sp>
      <p:sp>
        <p:nvSpPr>
          <p:cNvPr id="4" name="Rectangle 3">
            <a:extLst>
              <a:ext uri="{FF2B5EF4-FFF2-40B4-BE49-F238E27FC236}">
                <a16:creationId xmlns:a16="http://schemas.microsoft.com/office/drawing/2014/main" id="{ED0EA58F-E54D-9845-A711-D1B9D6600DEF}"/>
              </a:ext>
            </a:extLst>
          </p:cNvPr>
          <p:cNvSpPr>
            <a:spLocks noGrp="1" noChangeArrowheads="1"/>
          </p:cNvSpPr>
          <p:nvPr>
            <p:ph idx="1"/>
          </p:nvPr>
        </p:nvSpPr>
        <p:spPr/>
        <p:txBody>
          <a:bodyPr/>
          <a:lstStyle/>
          <a:p>
            <a:pPr eaLnBrk="1" hangingPunct="1"/>
            <a:r>
              <a:rPr lang="en-US" altLang="en-US" sz="2400" dirty="0"/>
              <a:t>Bottom-Up Processing: Analyzing information starting at the bottom (small units) and going upward to form a complete perception</a:t>
            </a:r>
          </a:p>
          <a:p>
            <a:pPr eaLnBrk="1" hangingPunct="1"/>
            <a:r>
              <a:rPr lang="en-US" altLang="en-US" sz="2400" dirty="0"/>
              <a:t>Top-Down Processing: Preexisting knowledge that is used to rapidly organize features into a meaningful whole</a:t>
            </a:r>
          </a:p>
          <a:p>
            <a:pPr eaLnBrk="1" hangingPunct="1"/>
            <a:r>
              <a:rPr lang="en-US" altLang="en-US" sz="2400" dirty="0"/>
              <a:t>Perceptual Set: Readiness to perceive in a particular manner, induced by small expectations</a:t>
            </a:r>
          </a:p>
          <a:p>
            <a:pPr eaLnBrk="1" hangingPunct="1"/>
            <a:endParaRPr lang="en-US" altLang="en-US" sz="2400" dirty="0"/>
          </a:p>
        </p:txBody>
      </p:sp>
    </p:spTree>
    <p:extLst>
      <p:ext uri="{BB962C8B-B14F-4D97-AF65-F5344CB8AC3E}">
        <p14:creationId xmlns:p14="http://schemas.microsoft.com/office/powerpoint/2010/main" val="284659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5C5A-154C-9A45-A9D9-E0190CCDCB0F}"/>
              </a:ext>
            </a:extLst>
          </p:cNvPr>
          <p:cNvSpPr>
            <a:spLocks noGrp="1"/>
          </p:cNvSpPr>
          <p:nvPr>
            <p:ph type="title"/>
          </p:nvPr>
        </p:nvSpPr>
        <p:spPr/>
        <p:txBody>
          <a:bodyPr>
            <a:normAutofit fontScale="90000"/>
          </a:bodyPr>
          <a:lstStyle/>
          <a:p>
            <a:r>
              <a:rPr lang="en-US" dirty="0"/>
              <a:t>Perception of movement and depth</a:t>
            </a:r>
          </a:p>
        </p:txBody>
      </p:sp>
      <p:sp>
        <p:nvSpPr>
          <p:cNvPr id="4" name="Rectangle 3">
            <a:extLst>
              <a:ext uri="{FF2B5EF4-FFF2-40B4-BE49-F238E27FC236}">
                <a16:creationId xmlns:a16="http://schemas.microsoft.com/office/drawing/2014/main" id="{FBDF398E-6B42-A64A-BBCC-D23692CE92EC}"/>
              </a:ext>
            </a:extLst>
          </p:cNvPr>
          <p:cNvSpPr>
            <a:spLocks noGrp="1" noChangeArrowheads="1"/>
          </p:cNvSpPr>
          <p:nvPr>
            <p:ph idx="1"/>
          </p:nvPr>
        </p:nvSpPr>
        <p:spPr/>
        <p:txBody>
          <a:bodyPr/>
          <a:lstStyle/>
          <a:p>
            <a:pPr eaLnBrk="1" hangingPunct="1"/>
            <a:r>
              <a:rPr lang="en-US" altLang="en-US" sz="2800" i="1" dirty="0"/>
              <a:t>Visual constancy</a:t>
            </a:r>
            <a:endParaRPr lang="en-US" altLang="en-US" sz="2800" dirty="0"/>
          </a:p>
          <a:p>
            <a:pPr eaLnBrk="1" hangingPunct="1"/>
            <a:endParaRPr lang="en-US" altLang="en-US" sz="2800" dirty="0"/>
          </a:p>
          <a:p>
            <a:pPr lvl="1" eaLnBrk="1" hangingPunct="1"/>
            <a:r>
              <a:rPr lang="en-US" altLang="en-US" sz="2400" u="sng" dirty="0"/>
              <a:t>Visual constancy</a:t>
            </a:r>
            <a:r>
              <a:rPr lang="en-US" altLang="en-US" sz="2400" dirty="0"/>
              <a:t> is our tendency to perceive objects as keeping their size, shape and color even though the image that strikes our retina changes from moment to moment. </a:t>
            </a:r>
          </a:p>
          <a:p>
            <a:pPr lvl="1" eaLnBrk="1" hangingPunct="1"/>
            <a:endParaRPr lang="en-US" altLang="en-US" sz="2400" dirty="0"/>
          </a:p>
          <a:p>
            <a:pPr lvl="1" eaLnBrk="1" hangingPunct="1"/>
            <a:r>
              <a:rPr lang="en-US" altLang="en-US" sz="2400" dirty="0"/>
              <a:t>So an automobile that is driving away looks like it is moving away, not merely shrinking, even though the image on our two retinas is growing smaller.</a:t>
            </a:r>
          </a:p>
          <a:p>
            <a:pPr eaLnBrk="1" hangingPunct="1"/>
            <a:endParaRPr lang="en-US" altLang="en-US" sz="2800" dirty="0"/>
          </a:p>
        </p:txBody>
      </p:sp>
    </p:spTree>
    <p:extLst>
      <p:ext uri="{BB962C8B-B14F-4D97-AF65-F5344CB8AC3E}">
        <p14:creationId xmlns:p14="http://schemas.microsoft.com/office/powerpoint/2010/main" val="2173541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020AA-6C97-BD4D-BAD0-DC4ECA087D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34473" y="472281"/>
            <a:ext cx="5018146" cy="446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4187D10-B9C8-1F41-9985-473AE83B9A29}"/>
              </a:ext>
            </a:extLst>
          </p:cNvPr>
          <p:cNvSpPr txBox="1"/>
          <p:nvPr/>
        </p:nvSpPr>
        <p:spPr>
          <a:xfrm>
            <a:off x="3034473" y="5161935"/>
            <a:ext cx="6695768" cy="1200329"/>
          </a:xfrm>
          <a:prstGeom prst="rect">
            <a:avLst/>
          </a:prstGeom>
          <a:noFill/>
        </p:spPr>
        <p:txBody>
          <a:bodyPr wrap="square" rtlCol="0">
            <a:spAutoFit/>
          </a:bodyPr>
          <a:lstStyle/>
          <a:p>
            <a:r>
              <a:rPr lang="en-US" altLang="en-US" b="1" dirty="0">
                <a:latin typeface="Arial" panose="020B0604020202020204" pitchFamily="34" charset="0"/>
              </a:rPr>
              <a:t>Figure 4.53</a:t>
            </a:r>
            <a:endParaRPr lang="en-US" altLang="en-US" dirty="0">
              <a:latin typeface="Arial" panose="020B0604020202020204" pitchFamily="34" charset="0"/>
            </a:endParaRPr>
          </a:p>
          <a:p>
            <a:r>
              <a:rPr lang="en-US" altLang="en-US" dirty="0">
                <a:latin typeface="Arial" panose="020B0604020202020204" pitchFamily="34" charset="0"/>
              </a:rPr>
              <a:t>(a) Shape constancy: We perceive all three doors as rectangles. (b) Size constancy: We perceive all three hands as equal in size.</a:t>
            </a:r>
          </a:p>
        </p:txBody>
      </p:sp>
    </p:spTree>
    <p:extLst>
      <p:ext uri="{BB962C8B-B14F-4D97-AF65-F5344CB8AC3E}">
        <p14:creationId xmlns:p14="http://schemas.microsoft.com/office/powerpoint/2010/main" val="1374788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3731-0EDF-3E4C-8D5F-7BA3E0EF05FC}"/>
              </a:ext>
            </a:extLst>
          </p:cNvPr>
          <p:cNvSpPr>
            <a:spLocks noGrp="1"/>
          </p:cNvSpPr>
          <p:nvPr>
            <p:ph type="title"/>
          </p:nvPr>
        </p:nvSpPr>
        <p:spPr/>
        <p:txBody>
          <a:bodyPr/>
          <a:lstStyle/>
          <a:p>
            <a:r>
              <a:rPr lang="en-US" dirty="0"/>
              <a:t>Depth perception</a:t>
            </a:r>
          </a:p>
        </p:txBody>
      </p:sp>
      <p:sp>
        <p:nvSpPr>
          <p:cNvPr id="4" name="Rectangle 3">
            <a:extLst>
              <a:ext uri="{FF2B5EF4-FFF2-40B4-BE49-F238E27FC236}">
                <a16:creationId xmlns:a16="http://schemas.microsoft.com/office/drawing/2014/main" id="{A537B0CE-76AD-AD44-8B08-DA55F9965C72}"/>
              </a:ext>
            </a:extLst>
          </p:cNvPr>
          <p:cNvSpPr>
            <a:spLocks noGrp="1" noChangeArrowheads="1"/>
          </p:cNvSpPr>
          <p:nvPr>
            <p:ph idx="1"/>
          </p:nvPr>
        </p:nvSpPr>
        <p:spPr/>
        <p:txBody>
          <a:bodyPr/>
          <a:lstStyle/>
          <a:p>
            <a:pPr eaLnBrk="1" hangingPunct="1"/>
            <a:r>
              <a:rPr lang="en-US" altLang="en-US" sz="2800" dirty="0"/>
              <a:t>Our retinas are two-dimensional surfaces, but they give us very good depth perception – our ability to perceive distance.</a:t>
            </a:r>
          </a:p>
          <a:p>
            <a:pPr lvl="1" eaLnBrk="1" hangingPunct="1"/>
            <a:endParaRPr lang="en-US" altLang="en-US" sz="2400" dirty="0"/>
          </a:p>
          <a:p>
            <a:pPr lvl="1" eaLnBrk="1" hangingPunct="1"/>
            <a:r>
              <a:rPr lang="en-US" altLang="en-US" sz="2400" dirty="0"/>
              <a:t>There are several factors involved in creating our depth perception.</a:t>
            </a:r>
          </a:p>
          <a:p>
            <a:pPr lvl="1" eaLnBrk="1" hangingPunct="1"/>
            <a:endParaRPr lang="en-US" altLang="en-US" sz="2400" dirty="0"/>
          </a:p>
          <a:p>
            <a:pPr lvl="1" eaLnBrk="1" hangingPunct="1"/>
            <a:r>
              <a:rPr lang="en-US" altLang="en-US" sz="2400" dirty="0"/>
              <a:t>Some are </a:t>
            </a:r>
            <a:r>
              <a:rPr lang="en-US" altLang="en-US" sz="2400" b="1" dirty="0"/>
              <a:t>binocular cues</a:t>
            </a:r>
            <a:r>
              <a:rPr lang="en-US" altLang="en-US" sz="2400" dirty="0"/>
              <a:t> (depending on both eyes) and others are </a:t>
            </a:r>
            <a:r>
              <a:rPr lang="en-US" altLang="en-US" sz="2400" b="1" dirty="0"/>
              <a:t>monocular</a:t>
            </a:r>
            <a:r>
              <a:rPr lang="en-US" altLang="en-US" sz="2400" dirty="0"/>
              <a:t> (needing only one eye.)</a:t>
            </a:r>
          </a:p>
        </p:txBody>
      </p:sp>
    </p:spTree>
    <p:extLst>
      <p:ext uri="{BB962C8B-B14F-4D97-AF65-F5344CB8AC3E}">
        <p14:creationId xmlns:p14="http://schemas.microsoft.com/office/powerpoint/2010/main" val="1255909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E68D4-A2F5-9B4F-BF4F-2A6D845CF9FE}"/>
              </a:ext>
            </a:extLst>
          </p:cNvPr>
          <p:cNvSpPr>
            <a:spLocks noGrp="1" noChangeArrowheads="1"/>
          </p:cNvSpPr>
          <p:nvPr>
            <p:ph idx="1"/>
          </p:nvPr>
        </p:nvSpPr>
        <p:spPr>
          <a:xfrm>
            <a:off x="934065" y="678426"/>
            <a:ext cx="10058400" cy="4633943"/>
          </a:xfrm>
        </p:spPr>
        <p:txBody>
          <a:bodyPr>
            <a:normAutofit/>
          </a:bodyPr>
          <a:lstStyle/>
          <a:p>
            <a:pPr eaLnBrk="1" hangingPunct="1"/>
            <a:r>
              <a:rPr lang="en-US" altLang="en-US" sz="2800" i="1" dirty="0"/>
              <a:t>Binocular cues</a:t>
            </a:r>
            <a:endParaRPr lang="en-US" altLang="en-US" sz="2800" dirty="0"/>
          </a:p>
          <a:p>
            <a:pPr eaLnBrk="1" hangingPunct="1"/>
            <a:endParaRPr lang="en-US" altLang="en-US" sz="2800" dirty="0"/>
          </a:p>
          <a:p>
            <a:pPr lvl="1" eaLnBrk="1" hangingPunct="1"/>
            <a:r>
              <a:rPr lang="en-US" altLang="en-US" sz="2400" dirty="0"/>
              <a:t>One important contributor is </a:t>
            </a:r>
            <a:r>
              <a:rPr lang="en-US" altLang="en-US" sz="2400" b="1" dirty="0"/>
              <a:t>retinal disparity</a:t>
            </a:r>
            <a:r>
              <a:rPr lang="en-US" altLang="en-US" sz="2400" dirty="0"/>
              <a:t>, which is the difference in apparent position of an object seen by each retina. </a:t>
            </a:r>
          </a:p>
          <a:p>
            <a:pPr lvl="1" eaLnBrk="1" hangingPunct="1"/>
            <a:endParaRPr lang="en-US" altLang="en-US" sz="2400" dirty="0"/>
          </a:p>
          <a:p>
            <a:pPr lvl="1" eaLnBrk="1" hangingPunct="1"/>
            <a:r>
              <a:rPr lang="en-US" altLang="en-US" sz="2400" dirty="0"/>
              <a:t>This discrepancy allows us to gauge distance.</a:t>
            </a:r>
          </a:p>
          <a:p>
            <a:pPr lvl="1" eaLnBrk="1" hangingPunct="1"/>
            <a:endParaRPr lang="en-US" altLang="en-US" sz="2400" b="1" dirty="0"/>
          </a:p>
          <a:p>
            <a:pPr lvl="1" eaLnBrk="1" hangingPunct="1"/>
            <a:r>
              <a:rPr lang="en-US" altLang="en-US" sz="2400" b="1" dirty="0"/>
              <a:t>Convergence</a:t>
            </a:r>
            <a:r>
              <a:rPr lang="en-US" altLang="en-US" sz="2400" dirty="0"/>
              <a:t> is the degree to which our eyes must turn in to allow us to focus on a very close object.</a:t>
            </a:r>
          </a:p>
        </p:txBody>
      </p:sp>
    </p:spTree>
    <p:extLst>
      <p:ext uri="{BB962C8B-B14F-4D97-AF65-F5344CB8AC3E}">
        <p14:creationId xmlns:p14="http://schemas.microsoft.com/office/powerpoint/2010/main" val="335278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3.jpg                                                       0016F1CAsmeagol                        BB150139:">
            <a:extLst>
              <a:ext uri="{FF2B5EF4-FFF2-40B4-BE49-F238E27FC236}">
                <a16:creationId xmlns:a16="http://schemas.microsoft.com/office/drawing/2014/main" id="{5B50868A-2BA7-5548-AE92-A0DB65DC6C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0690" y="273269"/>
            <a:ext cx="7451640" cy="500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7CA69659-D76D-914A-92F7-174513A1887F}"/>
              </a:ext>
            </a:extLst>
          </p:cNvPr>
          <p:cNvSpPr>
            <a:spLocks noChangeArrowheads="1"/>
          </p:cNvSpPr>
          <p:nvPr/>
        </p:nvSpPr>
        <p:spPr bwMode="auto">
          <a:xfrm>
            <a:off x="2380690" y="5519081"/>
            <a:ext cx="3336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4.3</a:t>
            </a:r>
            <a:r>
              <a:rPr lang="en-US" altLang="en-US" sz="1800" dirty="0"/>
              <a:t> </a:t>
            </a:r>
            <a:r>
              <a:rPr lang="en-US" altLang="en-US" sz="1600" dirty="0"/>
              <a:t>The visible spectrum.</a:t>
            </a:r>
            <a:r>
              <a:rPr lang="en-US" altLang="en-US" sz="1800" dirty="0"/>
              <a:t> </a:t>
            </a:r>
          </a:p>
        </p:txBody>
      </p:sp>
    </p:spTree>
    <p:extLst>
      <p:ext uri="{BB962C8B-B14F-4D97-AF65-F5344CB8AC3E}">
        <p14:creationId xmlns:p14="http://schemas.microsoft.com/office/powerpoint/2010/main" val="1333094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AA6FCE-AC56-1E42-8B90-7D70185ECD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43128" y="215644"/>
            <a:ext cx="6574801"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C7D1567-F157-7F4A-9BB7-869E15C849D3}"/>
              </a:ext>
            </a:extLst>
          </p:cNvPr>
          <p:cNvSpPr txBox="1"/>
          <p:nvPr/>
        </p:nvSpPr>
        <p:spPr>
          <a:xfrm>
            <a:off x="2543129" y="4439264"/>
            <a:ext cx="6936136" cy="1200329"/>
          </a:xfrm>
          <a:prstGeom prst="rect">
            <a:avLst/>
          </a:prstGeom>
          <a:noFill/>
        </p:spPr>
        <p:txBody>
          <a:bodyPr wrap="square" rtlCol="0">
            <a:spAutoFit/>
          </a:bodyPr>
          <a:lstStyle/>
          <a:p>
            <a:r>
              <a:rPr lang="en-US" altLang="en-US" b="1" dirty="0">
                <a:latin typeface="Arial" panose="020B0604020202020204" pitchFamily="34" charset="0"/>
              </a:rPr>
              <a:t>Figure 4.56</a:t>
            </a:r>
            <a:endParaRPr lang="en-US" altLang="en-US" dirty="0">
              <a:latin typeface="Arial" panose="020B0604020202020204" pitchFamily="34" charset="0"/>
            </a:endParaRPr>
          </a:p>
          <a:p>
            <a:r>
              <a:rPr lang="en-US" altLang="en-US" dirty="0">
                <a:latin typeface="Arial" panose="020B0604020202020204" pitchFamily="34" charset="0"/>
              </a:rPr>
              <a:t>Convergence of the eyes as a cue to distance. The more this viewer must converge her eyes toward each other in order to focus on an object, the closer the object must be.</a:t>
            </a:r>
          </a:p>
        </p:txBody>
      </p:sp>
    </p:spTree>
    <p:extLst>
      <p:ext uri="{BB962C8B-B14F-4D97-AF65-F5344CB8AC3E}">
        <p14:creationId xmlns:p14="http://schemas.microsoft.com/office/powerpoint/2010/main" val="19902764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E535-B24C-9C40-8D32-4BDD93BB9963}"/>
              </a:ext>
            </a:extLst>
          </p:cNvPr>
          <p:cNvSpPr>
            <a:spLocks noGrp="1"/>
          </p:cNvSpPr>
          <p:nvPr>
            <p:ph type="title"/>
          </p:nvPr>
        </p:nvSpPr>
        <p:spPr/>
        <p:txBody>
          <a:bodyPr/>
          <a:lstStyle/>
          <a:p>
            <a:r>
              <a:rPr lang="en-US" dirty="0"/>
              <a:t>Depth perception</a:t>
            </a:r>
          </a:p>
        </p:txBody>
      </p:sp>
      <p:sp>
        <p:nvSpPr>
          <p:cNvPr id="4" name="Rectangle 3">
            <a:extLst>
              <a:ext uri="{FF2B5EF4-FFF2-40B4-BE49-F238E27FC236}">
                <a16:creationId xmlns:a16="http://schemas.microsoft.com/office/drawing/2014/main" id="{732BB3E1-BCEB-174C-83F1-1D4DD9A6BC34}"/>
              </a:ext>
            </a:extLst>
          </p:cNvPr>
          <p:cNvSpPr>
            <a:spLocks noGrp="1" noChangeArrowheads="1"/>
          </p:cNvSpPr>
          <p:nvPr>
            <p:ph idx="1"/>
          </p:nvPr>
        </p:nvSpPr>
        <p:spPr/>
        <p:txBody>
          <a:bodyPr>
            <a:normAutofit lnSpcReduction="10000"/>
          </a:bodyPr>
          <a:lstStyle/>
          <a:p>
            <a:pPr eaLnBrk="1" hangingPunct="1">
              <a:lnSpc>
                <a:spcPct val="90000"/>
              </a:lnSpc>
            </a:pPr>
            <a:r>
              <a:rPr lang="en-US" altLang="en-US" sz="2800" b="1" dirty="0"/>
              <a:t>Monocular cues</a:t>
            </a:r>
            <a:r>
              <a:rPr lang="en-US" altLang="en-US" sz="2800" dirty="0"/>
              <a:t> allow a person to judge depth and distance accurately using only one eye.</a:t>
            </a:r>
          </a:p>
          <a:p>
            <a:pPr lvl="1" eaLnBrk="1" hangingPunct="1">
              <a:lnSpc>
                <a:spcPct val="90000"/>
              </a:lnSpc>
            </a:pPr>
            <a:endParaRPr lang="en-US" altLang="en-US" sz="2400" dirty="0"/>
          </a:p>
          <a:p>
            <a:pPr lvl="1" eaLnBrk="1" hangingPunct="1">
              <a:lnSpc>
                <a:spcPct val="90000"/>
              </a:lnSpc>
            </a:pPr>
            <a:r>
              <a:rPr lang="en-US" altLang="en-US" sz="2400" b="1" dirty="0"/>
              <a:t>Object size</a:t>
            </a:r>
            <a:r>
              <a:rPr lang="en-US" altLang="en-US" sz="2400" dirty="0"/>
              <a:t> can be used if we already have an idea of the approximate size of the objects.</a:t>
            </a:r>
          </a:p>
          <a:p>
            <a:pPr lvl="1" eaLnBrk="1" hangingPunct="1">
              <a:lnSpc>
                <a:spcPct val="90000"/>
              </a:lnSpc>
            </a:pPr>
            <a:endParaRPr lang="en-US" altLang="en-US" sz="2400" dirty="0"/>
          </a:p>
          <a:p>
            <a:pPr lvl="1" eaLnBrk="1" hangingPunct="1">
              <a:lnSpc>
                <a:spcPct val="90000"/>
              </a:lnSpc>
            </a:pPr>
            <a:r>
              <a:rPr lang="en-US" altLang="en-US" sz="2400" b="1" dirty="0"/>
              <a:t>Linear perspective</a:t>
            </a:r>
            <a:r>
              <a:rPr lang="en-US" altLang="en-US" sz="2400" dirty="0"/>
              <a:t>, as in the case of parallel lines that converge as they approach the horizon.</a:t>
            </a:r>
          </a:p>
          <a:p>
            <a:pPr lvl="1" eaLnBrk="1" hangingPunct="1">
              <a:lnSpc>
                <a:spcPct val="90000"/>
              </a:lnSpc>
            </a:pPr>
            <a:endParaRPr lang="en-US" altLang="en-US" sz="2400" dirty="0"/>
          </a:p>
          <a:p>
            <a:pPr lvl="1" eaLnBrk="1" hangingPunct="1">
              <a:lnSpc>
                <a:spcPct val="90000"/>
              </a:lnSpc>
            </a:pPr>
            <a:r>
              <a:rPr lang="en-US" altLang="en-US" sz="2400" b="1" dirty="0"/>
              <a:t>Detail </a:t>
            </a:r>
            <a:r>
              <a:rPr lang="en-US" altLang="en-US" sz="2400" dirty="0"/>
              <a:t>– generally objects that are closer can be seen in greater detail than those that are farther away.</a:t>
            </a:r>
          </a:p>
        </p:txBody>
      </p:sp>
    </p:spTree>
    <p:extLst>
      <p:ext uri="{BB962C8B-B14F-4D97-AF65-F5344CB8AC3E}">
        <p14:creationId xmlns:p14="http://schemas.microsoft.com/office/powerpoint/2010/main" val="334524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1F5A-7B95-094D-8A00-86DB2B1405B5}"/>
              </a:ext>
            </a:extLst>
          </p:cNvPr>
          <p:cNvSpPr>
            <a:spLocks noGrp="1"/>
          </p:cNvSpPr>
          <p:nvPr>
            <p:ph type="title"/>
          </p:nvPr>
        </p:nvSpPr>
        <p:spPr>
          <a:xfrm>
            <a:off x="1066800" y="185394"/>
            <a:ext cx="10058400" cy="493032"/>
          </a:xfrm>
        </p:spPr>
        <p:txBody>
          <a:bodyPr>
            <a:normAutofit fontScale="90000"/>
          </a:bodyPr>
          <a:lstStyle/>
          <a:p>
            <a:r>
              <a:rPr lang="en-US" dirty="0"/>
              <a:t>Optical illusions</a:t>
            </a:r>
          </a:p>
        </p:txBody>
      </p:sp>
      <p:sp>
        <p:nvSpPr>
          <p:cNvPr id="4" name="Rectangle 1027">
            <a:extLst>
              <a:ext uri="{FF2B5EF4-FFF2-40B4-BE49-F238E27FC236}">
                <a16:creationId xmlns:a16="http://schemas.microsoft.com/office/drawing/2014/main" id="{152BB42D-3A0E-9E42-B6B3-FEBB371D1306}"/>
              </a:ext>
            </a:extLst>
          </p:cNvPr>
          <p:cNvSpPr>
            <a:spLocks noGrp="1" noChangeArrowheads="1"/>
          </p:cNvSpPr>
          <p:nvPr>
            <p:ph idx="1"/>
          </p:nvPr>
        </p:nvSpPr>
        <p:spPr>
          <a:xfrm>
            <a:off x="1066799" y="1002890"/>
            <a:ext cx="9714271" cy="1991851"/>
          </a:xfrm>
        </p:spPr>
        <p:txBody>
          <a:bodyPr>
            <a:normAutofit/>
          </a:bodyPr>
          <a:lstStyle/>
          <a:p>
            <a:pPr eaLnBrk="1" hangingPunct="1"/>
            <a:r>
              <a:rPr lang="en-US" altLang="en-US" dirty="0"/>
              <a:t>When we misjudge distance, we misjudge size as well.</a:t>
            </a:r>
          </a:p>
          <a:p>
            <a:pPr eaLnBrk="1" hangingPunct="1"/>
            <a:endParaRPr lang="en-US" altLang="en-US" dirty="0"/>
          </a:p>
          <a:p>
            <a:pPr eaLnBrk="1" hangingPunct="1"/>
            <a:r>
              <a:rPr lang="en-US" altLang="en-US" dirty="0"/>
              <a:t>For example, the </a:t>
            </a:r>
            <a:r>
              <a:rPr lang="en-US" altLang="en-US" u="sng" dirty="0"/>
              <a:t>Ames room</a:t>
            </a:r>
            <a:r>
              <a:rPr lang="en-US" altLang="en-US" dirty="0"/>
              <a:t> illusion causes us to misjudge the heights of people standing in it using a powerfully misleading set of background cues.</a:t>
            </a:r>
          </a:p>
          <a:p>
            <a:pPr eaLnBrk="1" hangingPunct="1"/>
            <a:endParaRPr lang="en-US" altLang="en-US" dirty="0"/>
          </a:p>
        </p:txBody>
      </p:sp>
      <p:pic>
        <p:nvPicPr>
          <p:cNvPr id="6" name="Picture 5">
            <a:extLst>
              <a:ext uri="{FF2B5EF4-FFF2-40B4-BE49-F238E27FC236}">
                <a16:creationId xmlns:a16="http://schemas.microsoft.com/office/drawing/2014/main" id="{CA8D995B-7AA1-794F-A2E6-4FA07648B184}"/>
              </a:ext>
            </a:extLst>
          </p:cNvPr>
          <p:cNvPicPr>
            <a:picLocks noChangeAspect="1"/>
          </p:cNvPicPr>
          <p:nvPr/>
        </p:nvPicPr>
        <p:blipFill>
          <a:blip r:embed="rId3"/>
          <a:stretch>
            <a:fillRect/>
          </a:stretch>
        </p:blipFill>
        <p:spPr>
          <a:xfrm>
            <a:off x="258507" y="2489077"/>
            <a:ext cx="4932926" cy="3946341"/>
          </a:xfrm>
          <a:prstGeom prst="rect">
            <a:avLst/>
          </a:prstGeom>
        </p:spPr>
      </p:pic>
      <p:pic>
        <p:nvPicPr>
          <p:cNvPr id="8" name="Picture 7">
            <a:extLst>
              <a:ext uri="{FF2B5EF4-FFF2-40B4-BE49-F238E27FC236}">
                <a16:creationId xmlns:a16="http://schemas.microsoft.com/office/drawing/2014/main" id="{6152F9B5-4363-C945-9135-B28410590A79}"/>
              </a:ext>
            </a:extLst>
          </p:cNvPr>
          <p:cNvPicPr>
            <a:picLocks noChangeAspect="1"/>
          </p:cNvPicPr>
          <p:nvPr/>
        </p:nvPicPr>
        <p:blipFill>
          <a:blip r:embed="rId4"/>
          <a:stretch>
            <a:fillRect/>
          </a:stretch>
        </p:blipFill>
        <p:spPr>
          <a:xfrm>
            <a:off x="6622027" y="2489077"/>
            <a:ext cx="4503174" cy="3946341"/>
          </a:xfrm>
          <a:prstGeom prst="rect">
            <a:avLst/>
          </a:prstGeom>
        </p:spPr>
      </p:pic>
    </p:spTree>
    <p:extLst>
      <p:ext uri="{BB962C8B-B14F-4D97-AF65-F5344CB8AC3E}">
        <p14:creationId xmlns:p14="http://schemas.microsoft.com/office/powerpoint/2010/main" val="4024206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46F5CE-D737-414E-97ED-A2066F174F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2890" y="442453"/>
            <a:ext cx="9969910" cy="474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FECDBF0-0E8D-2243-B4E8-DAE6716CF49A}"/>
              </a:ext>
            </a:extLst>
          </p:cNvPr>
          <p:cNvSpPr>
            <a:spLocks noChangeArrowheads="1"/>
          </p:cNvSpPr>
          <p:nvPr/>
        </p:nvSpPr>
        <p:spPr bwMode="auto">
          <a:xfrm>
            <a:off x="1002890" y="5555226"/>
            <a:ext cx="9969910" cy="130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buSzPct val="70000"/>
              <a:buFontTx/>
              <a:buNone/>
            </a:pPr>
            <a:r>
              <a:rPr lang="en-US" altLang="en-US" sz="1400" b="1" dirty="0"/>
              <a:t>FIGURE 4.62b</a:t>
            </a:r>
            <a:endParaRPr lang="en-US" altLang="en-US" sz="1400" dirty="0"/>
          </a:p>
          <a:p>
            <a:pPr>
              <a:lnSpc>
                <a:spcPct val="90000"/>
              </a:lnSpc>
              <a:buSzPct val="70000"/>
              <a:buFontTx/>
              <a:buNone/>
            </a:pPr>
            <a:r>
              <a:rPr lang="en-US" altLang="en-US" sz="1400" dirty="0"/>
              <a:t>The </a:t>
            </a:r>
            <a:r>
              <a:rPr lang="en-US" altLang="en-US" sz="1400" dirty="0">
                <a:hlinkClick r:id="rId4"/>
              </a:rPr>
              <a:t>Ames room </a:t>
            </a:r>
            <a:r>
              <a:rPr lang="en-US" altLang="en-US" sz="1400" dirty="0"/>
              <a:t>is a study in deceptive perception, designed to be viewed through a peephole with one eye. (b) This diagram shows the positions of the people in the Ames room and demonstrates how the illusion of distance is created. (Wilson et al., 1964)</a:t>
            </a:r>
          </a:p>
        </p:txBody>
      </p:sp>
    </p:spTree>
    <p:extLst>
      <p:ext uri="{BB962C8B-B14F-4D97-AF65-F5344CB8AC3E}">
        <p14:creationId xmlns:p14="http://schemas.microsoft.com/office/powerpoint/2010/main" val="13050713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CD23-51C6-DE4B-B314-01F9CA2A370D}"/>
              </a:ext>
            </a:extLst>
          </p:cNvPr>
          <p:cNvSpPr>
            <a:spLocks noGrp="1"/>
          </p:cNvSpPr>
          <p:nvPr>
            <p:ph type="title"/>
          </p:nvPr>
        </p:nvSpPr>
        <p:spPr/>
        <p:txBody>
          <a:bodyPr/>
          <a:lstStyle/>
          <a:p>
            <a:r>
              <a:rPr lang="en-US" dirty="0"/>
              <a:t>Depth perception</a:t>
            </a:r>
          </a:p>
        </p:txBody>
      </p:sp>
      <p:sp>
        <p:nvSpPr>
          <p:cNvPr id="4" name="Rectangle 3">
            <a:extLst>
              <a:ext uri="{FF2B5EF4-FFF2-40B4-BE49-F238E27FC236}">
                <a16:creationId xmlns:a16="http://schemas.microsoft.com/office/drawing/2014/main" id="{F23BC51F-A159-CA4E-A5E3-A3AFEA4386A2}"/>
              </a:ext>
            </a:extLst>
          </p:cNvPr>
          <p:cNvSpPr>
            <a:spLocks noGrp="1" noChangeArrowheads="1"/>
          </p:cNvSpPr>
          <p:nvPr>
            <p:ph idx="1"/>
          </p:nvPr>
        </p:nvSpPr>
        <p:spPr/>
        <p:txBody>
          <a:bodyPr/>
          <a:lstStyle/>
          <a:p>
            <a:pPr eaLnBrk="1" hangingPunct="1">
              <a:lnSpc>
                <a:spcPct val="80000"/>
              </a:lnSpc>
            </a:pPr>
            <a:r>
              <a:rPr lang="en-US" altLang="en-US" sz="2400" dirty="0"/>
              <a:t>Definition: Ability to see three-dimensional space and to accurately judge distances</a:t>
            </a:r>
          </a:p>
          <a:p>
            <a:pPr eaLnBrk="1" hangingPunct="1">
              <a:lnSpc>
                <a:spcPct val="80000"/>
              </a:lnSpc>
            </a:pPr>
            <a:r>
              <a:rPr lang="en-US" altLang="en-US" sz="2400" dirty="0"/>
              <a:t>Visual Cliff: Apparatus that looks like the edge of an elevated platform or cliff</a:t>
            </a:r>
          </a:p>
          <a:p>
            <a:pPr eaLnBrk="1" hangingPunct="1">
              <a:lnSpc>
                <a:spcPct val="80000"/>
              </a:lnSpc>
            </a:pPr>
            <a:r>
              <a:rPr lang="en-US" altLang="en-US" sz="2400" dirty="0"/>
              <a:t>Depth Cues: Features of environment, and messages, that supply information about distance and space</a:t>
            </a:r>
          </a:p>
          <a:p>
            <a:pPr eaLnBrk="1" hangingPunct="1">
              <a:lnSpc>
                <a:spcPct val="80000"/>
              </a:lnSpc>
            </a:pPr>
            <a:r>
              <a:rPr lang="en-US" altLang="en-US" sz="2400" dirty="0"/>
              <a:t>Monocular Depth Cue: Depth cue that can be sensed with one eye</a:t>
            </a:r>
          </a:p>
          <a:p>
            <a:pPr eaLnBrk="1" hangingPunct="1">
              <a:lnSpc>
                <a:spcPct val="80000"/>
              </a:lnSpc>
            </a:pPr>
            <a:r>
              <a:rPr lang="en-US" altLang="en-US" sz="2400" dirty="0"/>
              <a:t>Binocular Depth Cue: Depth cue that can be sensed with two eyes</a:t>
            </a:r>
          </a:p>
          <a:p>
            <a:pPr eaLnBrk="1" hangingPunct="1">
              <a:lnSpc>
                <a:spcPct val="80000"/>
              </a:lnSpc>
              <a:buFontTx/>
              <a:buNone/>
            </a:pPr>
            <a:endParaRPr lang="en-US" altLang="en-US" sz="2400" dirty="0"/>
          </a:p>
        </p:txBody>
      </p:sp>
    </p:spTree>
    <p:extLst>
      <p:ext uri="{BB962C8B-B14F-4D97-AF65-F5344CB8AC3E}">
        <p14:creationId xmlns:p14="http://schemas.microsoft.com/office/powerpoint/2010/main" val="296530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32.jpg                                                       0016F1CAsmeagol                        BB150139:">
            <a:extLst>
              <a:ext uri="{FF2B5EF4-FFF2-40B4-BE49-F238E27FC236}">
                <a16:creationId xmlns:a16="http://schemas.microsoft.com/office/drawing/2014/main" id="{8201D4D9-BAE9-504E-9E97-94886E6B1D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6538" y="422122"/>
            <a:ext cx="452496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6D90E10C-99DE-034D-A46D-55B722D27D42}"/>
              </a:ext>
            </a:extLst>
          </p:cNvPr>
          <p:cNvSpPr>
            <a:spLocks noChangeArrowheads="1"/>
          </p:cNvSpPr>
          <p:nvPr/>
        </p:nvSpPr>
        <p:spPr bwMode="auto">
          <a:xfrm>
            <a:off x="3656538" y="4793430"/>
            <a:ext cx="2860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4.32</a:t>
            </a:r>
            <a:r>
              <a:rPr lang="en-US" altLang="en-US" sz="1600" dirty="0"/>
              <a:t> Necker’s cube. </a:t>
            </a:r>
          </a:p>
        </p:txBody>
      </p:sp>
    </p:spTree>
    <p:extLst>
      <p:ext uri="{BB962C8B-B14F-4D97-AF65-F5344CB8AC3E}">
        <p14:creationId xmlns:p14="http://schemas.microsoft.com/office/powerpoint/2010/main" val="3828372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34.jpg                                                       0016F1CAsmeagol                        BB150139:">
            <a:extLst>
              <a:ext uri="{FF2B5EF4-FFF2-40B4-BE49-F238E27FC236}">
                <a16:creationId xmlns:a16="http://schemas.microsoft.com/office/drawing/2014/main" id="{697EFF66-A18F-4343-BF35-055C4C2C33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0310" y="436871"/>
            <a:ext cx="8185355" cy="493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46DE6FD0-4B9B-9D41-BE95-73D5E19C1AF3}"/>
              </a:ext>
            </a:extLst>
          </p:cNvPr>
          <p:cNvSpPr>
            <a:spLocks noChangeArrowheads="1"/>
          </p:cNvSpPr>
          <p:nvPr/>
        </p:nvSpPr>
        <p:spPr bwMode="auto">
          <a:xfrm>
            <a:off x="1740310" y="5943805"/>
            <a:ext cx="8748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FIGURE4.34</a:t>
            </a:r>
            <a:r>
              <a:rPr lang="en-US" altLang="en-US" sz="1600" dirty="0"/>
              <a:t> Human infants and newborn animals refuse to go over the edge of the visual cliff. </a:t>
            </a:r>
          </a:p>
        </p:txBody>
      </p:sp>
    </p:spTree>
    <p:extLst>
      <p:ext uri="{BB962C8B-B14F-4D97-AF65-F5344CB8AC3E}">
        <p14:creationId xmlns:p14="http://schemas.microsoft.com/office/powerpoint/2010/main" val="140272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1E06-7B64-1848-A4F4-A66EB25A9863}"/>
              </a:ext>
            </a:extLst>
          </p:cNvPr>
          <p:cNvSpPr>
            <a:spLocks noGrp="1"/>
          </p:cNvSpPr>
          <p:nvPr>
            <p:ph type="title"/>
          </p:nvPr>
        </p:nvSpPr>
        <p:spPr/>
        <p:txBody>
          <a:bodyPr>
            <a:normAutofit fontScale="90000"/>
          </a:bodyPr>
          <a:lstStyle/>
          <a:p>
            <a:r>
              <a:rPr lang="en-US" dirty="0"/>
              <a:t>Macular cues for depth perception </a:t>
            </a:r>
          </a:p>
        </p:txBody>
      </p:sp>
      <p:sp>
        <p:nvSpPr>
          <p:cNvPr id="4" name="Rectangle 3">
            <a:extLst>
              <a:ext uri="{FF2B5EF4-FFF2-40B4-BE49-F238E27FC236}">
                <a16:creationId xmlns:a16="http://schemas.microsoft.com/office/drawing/2014/main" id="{B617FDEC-3B89-974C-AFF7-2BF681E149A1}"/>
              </a:ext>
            </a:extLst>
          </p:cNvPr>
          <p:cNvSpPr>
            <a:spLocks noGrp="1" noChangeArrowheads="1"/>
          </p:cNvSpPr>
          <p:nvPr>
            <p:ph idx="1"/>
          </p:nvPr>
        </p:nvSpPr>
        <p:spPr/>
        <p:txBody>
          <a:bodyPr/>
          <a:lstStyle/>
          <a:p>
            <a:pPr eaLnBrk="1" hangingPunct="1"/>
            <a:r>
              <a:rPr lang="en-US" altLang="en-US" sz="2400" dirty="0"/>
              <a:t>Accommodation: Bending of the lens of the eye to focus on nearby objects</a:t>
            </a:r>
          </a:p>
          <a:p>
            <a:pPr eaLnBrk="1" hangingPunct="1"/>
            <a:r>
              <a:rPr lang="en-US" altLang="en-US" sz="2400" dirty="0"/>
              <a:t>Convergence: Binocular cue; when you look at something 50 feet or closer, your eyes must turn in (converge) to focus the object</a:t>
            </a:r>
          </a:p>
          <a:p>
            <a:pPr eaLnBrk="1" hangingPunct="1"/>
            <a:r>
              <a:rPr lang="en-US" altLang="en-US" sz="2400" dirty="0"/>
              <a:t>Retinal Disparity: Discrepancy in the images that reach the right and left eyes</a:t>
            </a:r>
          </a:p>
          <a:p>
            <a:pPr eaLnBrk="1" hangingPunct="1"/>
            <a:r>
              <a:rPr lang="en-US" altLang="en-US" sz="2400" dirty="0" err="1"/>
              <a:t>Stereotopic</a:t>
            </a:r>
            <a:r>
              <a:rPr lang="en-US" altLang="en-US" sz="2400" dirty="0"/>
              <a:t> Vision: Three-dimensional sight</a:t>
            </a:r>
          </a:p>
          <a:p>
            <a:pPr eaLnBrk="1" hangingPunct="1">
              <a:buFontTx/>
              <a:buNone/>
            </a:pPr>
            <a:endParaRPr lang="en-US" altLang="en-US" sz="2400" dirty="0"/>
          </a:p>
        </p:txBody>
      </p:sp>
    </p:spTree>
    <p:extLst>
      <p:ext uri="{BB962C8B-B14F-4D97-AF65-F5344CB8AC3E}">
        <p14:creationId xmlns:p14="http://schemas.microsoft.com/office/powerpoint/2010/main" val="2654413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35.jpg                                                       0016F1CAsmeagol                        BB150139:">
            <a:extLst>
              <a:ext uri="{FF2B5EF4-FFF2-40B4-BE49-F238E27FC236}">
                <a16:creationId xmlns:a16="http://schemas.microsoft.com/office/drawing/2014/main" id="{A5662557-73C2-C941-A587-B6D01E7F93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0131" y="392625"/>
            <a:ext cx="626727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93920248-B8B1-404F-BE7D-FD97C4EC141A}"/>
              </a:ext>
            </a:extLst>
          </p:cNvPr>
          <p:cNvSpPr>
            <a:spLocks noChangeArrowheads="1"/>
          </p:cNvSpPr>
          <p:nvPr/>
        </p:nvSpPr>
        <p:spPr bwMode="auto">
          <a:xfrm>
            <a:off x="2800131" y="4894210"/>
            <a:ext cx="66388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4.35</a:t>
            </a:r>
            <a:r>
              <a:rPr lang="en-US" altLang="en-US" sz="1600" dirty="0"/>
              <a:t> The eyes must converge, or turn in toward the nose, to focus on close objects. </a:t>
            </a:r>
          </a:p>
        </p:txBody>
      </p:sp>
    </p:spTree>
    <p:extLst>
      <p:ext uri="{BB962C8B-B14F-4D97-AF65-F5344CB8AC3E}">
        <p14:creationId xmlns:p14="http://schemas.microsoft.com/office/powerpoint/2010/main" val="135488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DDE8-7C15-2645-AC57-C133B6D59D78}"/>
              </a:ext>
            </a:extLst>
          </p:cNvPr>
          <p:cNvSpPr>
            <a:spLocks noGrp="1"/>
          </p:cNvSpPr>
          <p:nvPr>
            <p:ph type="title"/>
          </p:nvPr>
        </p:nvSpPr>
        <p:spPr>
          <a:xfrm>
            <a:off x="1066800" y="391871"/>
            <a:ext cx="10058400" cy="950232"/>
          </a:xfrm>
        </p:spPr>
        <p:txBody>
          <a:bodyPr/>
          <a:lstStyle/>
          <a:p>
            <a:r>
              <a:rPr lang="en-US" dirty="0"/>
              <a:t>Pictorial depth cues</a:t>
            </a:r>
          </a:p>
        </p:txBody>
      </p:sp>
      <p:sp>
        <p:nvSpPr>
          <p:cNvPr id="4" name="Rectangle 3">
            <a:extLst>
              <a:ext uri="{FF2B5EF4-FFF2-40B4-BE49-F238E27FC236}">
                <a16:creationId xmlns:a16="http://schemas.microsoft.com/office/drawing/2014/main" id="{9DCF3F37-C73F-C145-A9CB-C8E18412F6EC}"/>
              </a:ext>
            </a:extLst>
          </p:cNvPr>
          <p:cNvSpPr>
            <a:spLocks noGrp="1" noChangeArrowheads="1"/>
          </p:cNvSpPr>
          <p:nvPr>
            <p:ph idx="1"/>
          </p:nvPr>
        </p:nvSpPr>
        <p:spPr>
          <a:xfrm>
            <a:off x="1066800" y="1342102"/>
            <a:ext cx="10058400" cy="4616245"/>
          </a:xfrm>
        </p:spPr>
        <p:txBody>
          <a:bodyPr>
            <a:normAutofit/>
          </a:bodyPr>
          <a:lstStyle/>
          <a:p>
            <a:pPr eaLnBrk="1" hangingPunct="1">
              <a:lnSpc>
                <a:spcPct val="90000"/>
              </a:lnSpc>
            </a:pPr>
            <a:r>
              <a:rPr lang="en-US" altLang="en-US" sz="2400" dirty="0"/>
              <a:t>Features found in paintings, drawings and photographs that supply information about space, depth, and distance</a:t>
            </a:r>
          </a:p>
          <a:p>
            <a:pPr eaLnBrk="1" hangingPunct="1">
              <a:lnSpc>
                <a:spcPct val="90000"/>
              </a:lnSpc>
            </a:pPr>
            <a:endParaRPr lang="en-US" altLang="en-US" sz="2400" dirty="0"/>
          </a:p>
          <a:p>
            <a:pPr lvl="1" eaLnBrk="1" hangingPunct="1">
              <a:lnSpc>
                <a:spcPct val="90000"/>
              </a:lnSpc>
            </a:pPr>
            <a:r>
              <a:rPr lang="en-US" altLang="en-US" sz="2400" dirty="0"/>
              <a:t>Linear Perspective: Based on apparent convergence of parallel lines in environment</a:t>
            </a:r>
          </a:p>
          <a:p>
            <a:pPr lvl="1" eaLnBrk="1" hangingPunct="1">
              <a:lnSpc>
                <a:spcPct val="90000"/>
              </a:lnSpc>
            </a:pPr>
            <a:r>
              <a:rPr lang="en-US" altLang="en-US" sz="2400" dirty="0"/>
              <a:t>Overlap (Interposition): When one object partially blocks another</a:t>
            </a:r>
          </a:p>
          <a:p>
            <a:pPr lvl="1" eaLnBrk="1" hangingPunct="1">
              <a:lnSpc>
                <a:spcPct val="90000"/>
              </a:lnSpc>
            </a:pPr>
            <a:r>
              <a:rPr lang="en-US" altLang="en-US" sz="2400" dirty="0"/>
              <a:t>Texture Gradients: Texture changes can contribute to depth perception; coarse texture implies closeness, fine texture implies distance</a:t>
            </a:r>
          </a:p>
          <a:p>
            <a:pPr lvl="1" eaLnBrk="1" hangingPunct="1">
              <a:lnSpc>
                <a:spcPct val="90000"/>
              </a:lnSpc>
            </a:pPr>
            <a:r>
              <a:rPr lang="en-US" altLang="en-US" sz="2400" dirty="0"/>
              <a:t>Relative Motion (Motion Parallax): Nearby objects move a lot as your head moves; distant objects move slightly</a:t>
            </a:r>
          </a:p>
          <a:p>
            <a:pPr eaLnBrk="1" hangingPunct="1">
              <a:lnSpc>
                <a:spcPct val="90000"/>
              </a:lnSpc>
            </a:pPr>
            <a:endParaRPr lang="en-US" altLang="en-US" sz="2400" dirty="0"/>
          </a:p>
        </p:txBody>
      </p:sp>
    </p:spTree>
    <p:extLst>
      <p:ext uri="{BB962C8B-B14F-4D97-AF65-F5344CB8AC3E}">
        <p14:creationId xmlns:p14="http://schemas.microsoft.com/office/powerpoint/2010/main" val="115096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04.jpg                                                       0016F1CAsmeagol                        BB150139:">
            <a:extLst>
              <a:ext uri="{FF2B5EF4-FFF2-40B4-BE49-F238E27FC236}">
                <a16:creationId xmlns:a16="http://schemas.microsoft.com/office/drawing/2014/main" id="{1D2600CF-ECC8-E148-9A3B-422EE069DD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145" y="474335"/>
            <a:ext cx="7620000" cy="473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622577B5-9458-3A43-B67B-B4DEB29BAEFA}"/>
              </a:ext>
            </a:extLst>
          </p:cNvPr>
          <p:cNvSpPr>
            <a:spLocks noChangeArrowheads="1"/>
          </p:cNvSpPr>
          <p:nvPr/>
        </p:nvSpPr>
        <p:spPr bwMode="auto">
          <a:xfrm>
            <a:off x="1671145" y="5580774"/>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a:t>
            </a:r>
            <a:r>
              <a:rPr lang="en-US" altLang="en-US" sz="1600" dirty="0"/>
              <a:t> The human eye, a simplified view. </a:t>
            </a:r>
          </a:p>
        </p:txBody>
      </p:sp>
    </p:spTree>
    <p:extLst>
      <p:ext uri="{BB962C8B-B14F-4D97-AF65-F5344CB8AC3E}">
        <p14:creationId xmlns:p14="http://schemas.microsoft.com/office/powerpoint/2010/main" val="3041147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38.jpg                                                       0016F1CAsmeagol                        BB150139:">
            <a:extLst>
              <a:ext uri="{FF2B5EF4-FFF2-40B4-BE49-F238E27FC236}">
                <a16:creationId xmlns:a16="http://schemas.microsoft.com/office/drawing/2014/main" id="{97F8CA41-D02E-FA45-996F-676C3DDB4F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6454" y="245141"/>
            <a:ext cx="8956072" cy="460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B2EEC018-B9D1-2C44-9F26-A4927889EDCF}"/>
              </a:ext>
            </a:extLst>
          </p:cNvPr>
          <p:cNvSpPr>
            <a:spLocks noChangeArrowheads="1"/>
          </p:cNvSpPr>
          <p:nvPr/>
        </p:nvSpPr>
        <p:spPr bwMode="auto">
          <a:xfrm>
            <a:off x="1706454" y="5314336"/>
            <a:ext cx="8915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FIGURE4.38</a:t>
            </a:r>
            <a:r>
              <a:rPr lang="en-US" altLang="en-US" sz="1600" dirty="0"/>
              <a:t> (a) Linear perspective. (b) Relative size. (c) Light and shadow. (d) Overlap. (e) Texture gradients. Drawings in the top row show fairly “pure” examples of each of the pictorial depth cues. In the bottom row, the pictorial depth cues are used to assemble a more realistic scene. </a:t>
            </a:r>
          </a:p>
        </p:txBody>
      </p:sp>
    </p:spTree>
    <p:extLst>
      <p:ext uri="{BB962C8B-B14F-4D97-AF65-F5344CB8AC3E}">
        <p14:creationId xmlns:p14="http://schemas.microsoft.com/office/powerpoint/2010/main" val="5573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41.jpg                                                       0016F1CAsmeagol                        BB150139:">
            <a:extLst>
              <a:ext uri="{FF2B5EF4-FFF2-40B4-BE49-F238E27FC236}">
                <a16:creationId xmlns:a16="http://schemas.microsoft.com/office/drawing/2014/main" id="{A95CD86D-B749-E34D-9C5D-843CEB2FE2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0748" y="318883"/>
            <a:ext cx="7772400" cy="4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EDAE032D-2F37-8443-89E8-09C55E177AEF}"/>
              </a:ext>
            </a:extLst>
          </p:cNvPr>
          <p:cNvSpPr>
            <a:spLocks noChangeArrowheads="1"/>
          </p:cNvSpPr>
          <p:nvPr/>
        </p:nvSpPr>
        <p:spPr bwMode="auto">
          <a:xfrm>
            <a:off x="2300748" y="4999703"/>
            <a:ext cx="88915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4.41</a:t>
            </a:r>
            <a:r>
              <a:rPr lang="en-US" altLang="en-US" sz="1600" dirty="0"/>
              <a:t> The apparent motion of objects viewed during travel depends on their distance from the observer. Apparent motion can also be influenced by an observer’s point of fixation. At middle distances, objects closer than the point of fixation appear to move backward; those beyond the point of fixation appear to move forward. Objects at great distances, such as the sun or moon, always appear to move forward. </a:t>
            </a:r>
          </a:p>
        </p:txBody>
      </p:sp>
    </p:spTree>
    <p:extLst>
      <p:ext uri="{BB962C8B-B14F-4D97-AF65-F5344CB8AC3E}">
        <p14:creationId xmlns:p14="http://schemas.microsoft.com/office/powerpoint/2010/main" val="3688542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B9171-7686-3243-B8CA-EA5E0CC390FC}"/>
              </a:ext>
            </a:extLst>
          </p:cNvPr>
          <p:cNvSpPr>
            <a:spLocks noGrp="1" noChangeArrowheads="1"/>
          </p:cNvSpPr>
          <p:nvPr>
            <p:ph idx="1"/>
          </p:nvPr>
        </p:nvSpPr>
        <p:spPr>
          <a:xfrm>
            <a:off x="1066800" y="1091381"/>
            <a:ext cx="10058400" cy="4943659"/>
          </a:xfrm>
        </p:spPr>
        <p:txBody>
          <a:bodyPr/>
          <a:lstStyle/>
          <a:p>
            <a:pPr eaLnBrk="1" hangingPunct="1"/>
            <a:r>
              <a:rPr lang="en-US" altLang="en-US" sz="2400" dirty="0"/>
              <a:t>Moon Illusion: Apparent change in size that occurs as the moon moves from the horizon (large moon) to overhead (small moon)</a:t>
            </a:r>
          </a:p>
          <a:p>
            <a:pPr eaLnBrk="1" hangingPunct="1"/>
            <a:endParaRPr lang="en-US" altLang="en-US" sz="2400" dirty="0"/>
          </a:p>
          <a:p>
            <a:pPr eaLnBrk="1" hangingPunct="1"/>
            <a:r>
              <a:rPr lang="en-US" altLang="en-US" sz="2400" dirty="0"/>
              <a:t>Apparent-Distance Hypothesis: Horizon seems more distant than the night sky</a:t>
            </a:r>
          </a:p>
          <a:p>
            <a:pPr eaLnBrk="1" hangingPunct="1">
              <a:buFontTx/>
              <a:buNone/>
            </a:pPr>
            <a:endParaRPr lang="en-US" altLang="en-US" sz="2400" dirty="0"/>
          </a:p>
        </p:txBody>
      </p:sp>
    </p:spTree>
    <p:extLst>
      <p:ext uri="{BB962C8B-B14F-4D97-AF65-F5344CB8AC3E}">
        <p14:creationId xmlns:p14="http://schemas.microsoft.com/office/powerpoint/2010/main" val="660111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10;0433P1.jpg                                                     0016F1CAsmeagol                        BB150139:">
            <a:extLst>
              <a:ext uri="{FF2B5EF4-FFF2-40B4-BE49-F238E27FC236}">
                <a16:creationId xmlns:a16="http://schemas.microsoft.com/office/drawing/2014/main" id="{661E70A0-0B6B-4F4F-BE6F-B3595F444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335" y="289386"/>
            <a:ext cx="9158749" cy="441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3F549A9F-E3E4-9345-B639-16281D7A6EC3}"/>
              </a:ext>
            </a:extLst>
          </p:cNvPr>
          <p:cNvSpPr>
            <a:spLocks noChangeArrowheads="1"/>
          </p:cNvSpPr>
          <p:nvPr/>
        </p:nvSpPr>
        <p:spPr bwMode="auto">
          <a:xfrm>
            <a:off x="1504334" y="5237214"/>
            <a:ext cx="9158749"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t>FIGURE 4.33</a:t>
            </a:r>
            <a:r>
              <a:rPr lang="en-US" altLang="en-US" sz="1800" dirty="0"/>
              <a:t> (Left) An impossible figure—the “three-pronged widget.” (Right) It might seem that including more information in a drawing would make perceptual conflicts impossible. However, Japanese artist Shigeo Fukuda has shown otherwise. (Disappearing Column, © Shigeo Fukuda, 1985.) </a:t>
            </a:r>
          </a:p>
        </p:txBody>
      </p:sp>
    </p:spTree>
    <p:extLst>
      <p:ext uri="{BB962C8B-B14F-4D97-AF65-F5344CB8AC3E}">
        <p14:creationId xmlns:p14="http://schemas.microsoft.com/office/powerpoint/2010/main" val="3597695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42.jpg                                                       0016F1CAsmeagol                        BB150139:">
            <a:extLst>
              <a:ext uri="{FF2B5EF4-FFF2-40B4-BE49-F238E27FC236}">
                <a16:creationId xmlns:a16="http://schemas.microsoft.com/office/drawing/2014/main" id="{7DABA2CF-C76E-0B43-A7DD-03B09C6275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9240" y="259889"/>
            <a:ext cx="6602360" cy="416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BAB920C2-2AE4-7A4F-8F0D-4BF34D41FA69}"/>
              </a:ext>
            </a:extLst>
          </p:cNvPr>
          <p:cNvSpPr>
            <a:spLocks noChangeArrowheads="1"/>
          </p:cNvSpPr>
          <p:nvPr/>
        </p:nvSpPr>
        <p:spPr bwMode="auto">
          <a:xfrm>
            <a:off x="2389240" y="4927703"/>
            <a:ext cx="87518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4.42</a:t>
            </a:r>
            <a:r>
              <a:rPr lang="en-US" altLang="en-US" sz="1600" dirty="0"/>
              <a:t> The </a:t>
            </a:r>
            <a:r>
              <a:rPr lang="en-US" altLang="en-US" sz="1600" dirty="0" err="1"/>
              <a:t>Ponzo</a:t>
            </a:r>
            <a:r>
              <a:rPr lang="en-US" altLang="en-US" sz="1600" dirty="0"/>
              <a:t> illusion may help you understand the moon illusion. Picture the two white bars as resting on the railroad tracks. In the drawing, the upper bar is the same length as the lower bar. However, because the upper bar appears to be farther away than the lower bar, we perceive it as longer. The same logic applies to the moon illusion. </a:t>
            </a:r>
          </a:p>
        </p:txBody>
      </p:sp>
    </p:spTree>
    <p:extLst>
      <p:ext uri="{BB962C8B-B14F-4D97-AF65-F5344CB8AC3E}">
        <p14:creationId xmlns:p14="http://schemas.microsoft.com/office/powerpoint/2010/main" val="538540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54B3-FECC-9648-9379-C234FF112689}"/>
              </a:ext>
            </a:extLst>
          </p:cNvPr>
          <p:cNvSpPr>
            <a:spLocks noGrp="1"/>
          </p:cNvSpPr>
          <p:nvPr>
            <p:ph type="title"/>
          </p:nvPr>
        </p:nvSpPr>
        <p:spPr/>
        <p:txBody>
          <a:bodyPr/>
          <a:lstStyle/>
          <a:p>
            <a:r>
              <a:rPr lang="en-US" dirty="0"/>
              <a:t>Perceptual learning</a:t>
            </a:r>
          </a:p>
        </p:txBody>
      </p:sp>
      <p:sp>
        <p:nvSpPr>
          <p:cNvPr id="4" name="Rectangle 3">
            <a:extLst>
              <a:ext uri="{FF2B5EF4-FFF2-40B4-BE49-F238E27FC236}">
                <a16:creationId xmlns:a16="http://schemas.microsoft.com/office/drawing/2014/main" id="{B7D17DFF-E6CA-9A4F-8425-9354E5659EEE}"/>
              </a:ext>
            </a:extLst>
          </p:cNvPr>
          <p:cNvSpPr>
            <a:spLocks noGrp="1" noChangeArrowheads="1"/>
          </p:cNvSpPr>
          <p:nvPr>
            <p:ph idx="1"/>
          </p:nvPr>
        </p:nvSpPr>
        <p:spPr/>
        <p:txBody>
          <a:bodyPr/>
          <a:lstStyle/>
          <a:p>
            <a:pPr eaLnBrk="1" hangingPunct="1"/>
            <a:r>
              <a:rPr lang="en-US" altLang="en-US" sz="2400" dirty="0"/>
              <a:t>Change in the brain that alters how we process sensory information</a:t>
            </a:r>
          </a:p>
          <a:p>
            <a:pPr eaLnBrk="1" hangingPunct="1"/>
            <a:r>
              <a:rPr lang="en-US" altLang="en-US" sz="2400" dirty="0"/>
              <a:t>Perceptual Reconstructions: Mental models of external events</a:t>
            </a:r>
          </a:p>
          <a:p>
            <a:pPr eaLnBrk="1" hangingPunct="1"/>
            <a:r>
              <a:rPr lang="en-US" altLang="en-US" sz="2400" dirty="0"/>
              <a:t>Perceptual Habits: Ingrained patterns of organization and attention</a:t>
            </a:r>
          </a:p>
        </p:txBody>
      </p:sp>
    </p:spTree>
    <p:extLst>
      <p:ext uri="{BB962C8B-B14F-4D97-AF65-F5344CB8AC3E}">
        <p14:creationId xmlns:p14="http://schemas.microsoft.com/office/powerpoint/2010/main" val="4038678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6A6C-AC71-FF46-955A-73339638133F}"/>
              </a:ext>
            </a:extLst>
          </p:cNvPr>
          <p:cNvSpPr>
            <a:spLocks noGrp="1"/>
          </p:cNvSpPr>
          <p:nvPr>
            <p:ph type="title"/>
          </p:nvPr>
        </p:nvSpPr>
        <p:spPr/>
        <p:txBody>
          <a:bodyPr/>
          <a:lstStyle/>
          <a:p>
            <a:r>
              <a:rPr lang="en-US" dirty="0"/>
              <a:t>Illusion</a:t>
            </a:r>
          </a:p>
        </p:txBody>
      </p:sp>
      <p:sp>
        <p:nvSpPr>
          <p:cNvPr id="4" name="Rectangle 3">
            <a:extLst>
              <a:ext uri="{FF2B5EF4-FFF2-40B4-BE49-F238E27FC236}">
                <a16:creationId xmlns:a16="http://schemas.microsoft.com/office/drawing/2014/main" id="{E960ED7D-23A6-554A-8A5B-6632ACAEB0E2}"/>
              </a:ext>
            </a:extLst>
          </p:cNvPr>
          <p:cNvSpPr>
            <a:spLocks noGrp="1" noChangeArrowheads="1"/>
          </p:cNvSpPr>
          <p:nvPr>
            <p:ph idx="1"/>
          </p:nvPr>
        </p:nvSpPr>
        <p:spPr/>
        <p:txBody>
          <a:bodyPr/>
          <a:lstStyle/>
          <a:p>
            <a:pPr eaLnBrk="1" hangingPunct="1">
              <a:lnSpc>
                <a:spcPct val="90000"/>
              </a:lnSpc>
            </a:pPr>
            <a:r>
              <a:rPr lang="en-US" altLang="en-US" sz="2400" dirty="0"/>
              <a:t>Illusion: Misleading or distorted perceptions of stimuli that actually exist in the external world</a:t>
            </a:r>
          </a:p>
          <a:p>
            <a:pPr eaLnBrk="1" hangingPunct="1">
              <a:lnSpc>
                <a:spcPct val="90000"/>
              </a:lnSpc>
            </a:pPr>
            <a:r>
              <a:rPr lang="en-US" altLang="en-US" sz="2400" dirty="0"/>
              <a:t>Hallucination: When people perceive objects or events that have no external basis in reality</a:t>
            </a:r>
          </a:p>
          <a:p>
            <a:pPr eaLnBrk="1" hangingPunct="1">
              <a:lnSpc>
                <a:spcPct val="90000"/>
              </a:lnSpc>
            </a:pPr>
            <a:r>
              <a:rPr lang="en-US" altLang="en-US" sz="2400" dirty="0"/>
              <a:t>Muller-</a:t>
            </a:r>
            <a:r>
              <a:rPr lang="en-US" altLang="en-US" sz="2400" dirty="0" err="1"/>
              <a:t>Lyer</a:t>
            </a:r>
            <a:r>
              <a:rPr lang="en-US" altLang="en-US" sz="2400" dirty="0"/>
              <a:t> Illusion: Two equal-length lines topped with inward or outward pointing V’s appear to be of different length; based on experience with edges and corners</a:t>
            </a:r>
          </a:p>
          <a:p>
            <a:pPr eaLnBrk="1" hangingPunct="1">
              <a:lnSpc>
                <a:spcPct val="90000"/>
              </a:lnSpc>
            </a:pPr>
            <a:endParaRPr lang="en-US" altLang="en-US" dirty="0"/>
          </a:p>
        </p:txBody>
      </p:sp>
    </p:spTree>
    <p:extLst>
      <p:ext uri="{BB962C8B-B14F-4D97-AF65-F5344CB8AC3E}">
        <p14:creationId xmlns:p14="http://schemas.microsoft.com/office/powerpoint/2010/main" val="4000150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44.jpg                                                       0016F1CAsmeagol                        BB150139:">
            <a:extLst>
              <a:ext uri="{FF2B5EF4-FFF2-40B4-BE49-F238E27FC236}">
                <a16:creationId xmlns:a16="http://schemas.microsoft.com/office/drawing/2014/main" id="{C491DC3D-12B5-4142-9A33-B75C745047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1033" y="230392"/>
            <a:ext cx="8391832"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7224E711-F3E9-694B-854B-63FBE3A4E079}"/>
              </a:ext>
            </a:extLst>
          </p:cNvPr>
          <p:cNvSpPr>
            <a:spLocks noChangeArrowheads="1"/>
          </p:cNvSpPr>
          <p:nvPr/>
        </p:nvSpPr>
        <p:spPr bwMode="auto">
          <a:xfrm>
            <a:off x="1991033" y="4706682"/>
            <a:ext cx="890428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4.44</a:t>
            </a:r>
            <a:r>
              <a:rPr lang="en-US" altLang="en-US" sz="1600" dirty="0"/>
              <a:t> It is difficult to look at this simple drawing without perceiving depth. Yet, the drawing is nothing more than a collection of flat shapes. Turn this page counterclockwise 90 degrees, and you will see three C’s, one within another. When the drawing is turned sideways, it seems nearly flat. However, if you turn the page upright again, a sense of depth will reappear. Clearly, you have used your knowledge and expectations to construct an illusion of depth. The drawing itself would only be a flat design if you didn’t invest it with meaning. </a:t>
            </a:r>
          </a:p>
        </p:txBody>
      </p:sp>
    </p:spTree>
    <p:extLst>
      <p:ext uri="{BB962C8B-B14F-4D97-AF65-F5344CB8AC3E}">
        <p14:creationId xmlns:p14="http://schemas.microsoft.com/office/powerpoint/2010/main" val="3888255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0447.jpg                                                       0016F1CAsmeagol                        BB150139:">
            <a:extLst>
              <a:ext uri="{FF2B5EF4-FFF2-40B4-BE49-F238E27FC236}">
                <a16:creationId xmlns:a16="http://schemas.microsoft.com/office/drawing/2014/main" id="{A4ADBA54-346B-474D-A255-B2A53AAFA9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581" y="230392"/>
            <a:ext cx="8952271" cy="54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C8BFCE2A-8564-AD41-8172-1729856D5CFC}"/>
              </a:ext>
            </a:extLst>
          </p:cNvPr>
          <p:cNvSpPr>
            <a:spLocks noChangeArrowheads="1"/>
          </p:cNvSpPr>
          <p:nvPr/>
        </p:nvSpPr>
        <p:spPr bwMode="auto">
          <a:xfrm>
            <a:off x="1437744" y="5931059"/>
            <a:ext cx="8543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4.47</a:t>
            </a:r>
            <a:r>
              <a:rPr lang="en-US" altLang="en-US" sz="1600" dirty="0"/>
              <a:t> Some interesting perceptual illusions. Such illusions are a normal part of visual perception. </a:t>
            </a:r>
          </a:p>
        </p:txBody>
      </p:sp>
    </p:spTree>
    <p:extLst>
      <p:ext uri="{BB962C8B-B14F-4D97-AF65-F5344CB8AC3E}">
        <p14:creationId xmlns:p14="http://schemas.microsoft.com/office/powerpoint/2010/main" val="3100686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0448.jpg                                                       0016F1CAsmeagol                        BB150139:">
            <a:extLst>
              <a:ext uri="{FF2B5EF4-FFF2-40B4-BE49-F238E27FC236}">
                <a16:creationId xmlns:a16="http://schemas.microsoft.com/office/drawing/2014/main" id="{E99A4EE0-7B2E-FA40-B63B-30A5B281CB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9113" y="274638"/>
            <a:ext cx="7451761" cy="494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a:extLst>
              <a:ext uri="{FF2B5EF4-FFF2-40B4-BE49-F238E27FC236}">
                <a16:creationId xmlns:a16="http://schemas.microsoft.com/office/drawing/2014/main" id="{B767D1FC-1399-CD46-BBD5-4D302A28F57F}"/>
              </a:ext>
            </a:extLst>
          </p:cNvPr>
          <p:cNvSpPr>
            <a:spLocks noChangeArrowheads="1"/>
          </p:cNvSpPr>
          <p:nvPr/>
        </p:nvSpPr>
        <p:spPr bwMode="auto">
          <a:xfrm>
            <a:off x="2304422" y="5511428"/>
            <a:ext cx="8915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dirty="0"/>
              <a:t>FIGURE 4.48</a:t>
            </a:r>
            <a:r>
              <a:rPr lang="en-US" altLang="en-US" sz="1600" dirty="0"/>
              <a:t> Why does line (b) in the Müller-</a:t>
            </a:r>
            <a:r>
              <a:rPr lang="en-US" altLang="en-US" sz="1600" dirty="0" err="1"/>
              <a:t>Lyer</a:t>
            </a:r>
            <a:r>
              <a:rPr lang="en-US" altLang="en-US" sz="1600" dirty="0"/>
              <a:t> illusion look longer than line (a)? Probably because it looks more like a distant corner than a nearer one. Because the vertical lines form images of the same length, the more “distant” line must be perceived as larger. As you can see in the drawing on the right, additional depth cues accentuate the Müller-</a:t>
            </a:r>
            <a:r>
              <a:rPr lang="en-US" altLang="en-US" sz="1600" dirty="0" err="1"/>
              <a:t>Lyer</a:t>
            </a:r>
            <a:r>
              <a:rPr lang="en-US" altLang="en-US" sz="1600" dirty="0"/>
              <a:t> illusion. </a:t>
            </a:r>
          </a:p>
        </p:txBody>
      </p:sp>
    </p:spTree>
    <p:extLst>
      <p:ext uri="{BB962C8B-B14F-4D97-AF65-F5344CB8AC3E}">
        <p14:creationId xmlns:p14="http://schemas.microsoft.com/office/powerpoint/2010/main" val="60198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{A30EEB3F-B366-A04C-AB89-4363B7879CC9}tf10001067</Template>
  <TotalTime>366</TotalTime>
  <Words>6860</Words>
  <Application>Microsoft Macintosh PowerPoint</Application>
  <PresentationFormat>Widescreen</PresentationFormat>
  <Paragraphs>451</Paragraphs>
  <Slides>107</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Century Gothic</vt:lpstr>
      <vt:lpstr>Garamond</vt:lpstr>
      <vt:lpstr>Symbol</vt:lpstr>
      <vt:lpstr>Times</vt:lpstr>
      <vt:lpstr>Savon</vt:lpstr>
      <vt:lpstr>Sensation and perception</vt:lpstr>
      <vt:lpstr>PowerPoint Presentation</vt:lpstr>
      <vt:lpstr>Some key terms</vt:lpstr>
      <vt:lpstr>General properties of sensory systems</vt:lpstr>
      <vt:lpstr>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problems</vt:lpstr>
      <vt:lpstr>PowerPoint Presentation</vt:lpstr>
      <vt:lpstr>Light control</vt:lpstr>
      <vt:lpstr>PowerPoint Presentation</vt:lpstr>
      <vt:lpstr>PowerPoint Presentation</vt:lpstr>
      <vt:lpstr>Colour vision</vt:lpstr>
      <vt:lpstr>PowerPoint Presentation</vt:lpstr>
      <vt:lpstr>PowerPoint Presentation</vt:lpstr>
      <vt:lpstr>Fig. 4.9: Negative afterimages</vt:lpstr>
      <vt:lpstr>PowerPoint Presentation</vt:lpstr>
      <vt:lpstr>PowerPoint Presentation</vt:lpstr>
      <vt:lpstr>Colour blindness</vt:lpstr>
      <vt:lpstr>PowerPoint Presentation</vt:lpstr>
      <vt:lpstr>Dark adaptation</vt:lpstr>
      <vt:lpstr>PowerPoint Presentation</vt:lpstr>
      <vt:lpstr>Hearing</vt:lpstr>
      <vt:lpstr>PowerPoint Presentation</vt:lpstr>
      <vt:lpstr>Parts of the ear</vt:lpstr>
      <vt:lpstr>PowerPoint Presentation</vt:lpstr>
      <vt:lpstr>PowerPoint Presentation</vt:lpstr>
      <vt:lpstr>PowerPoint Presentation</vt:lpstr>
      <vt:lpstr>PowerPoint Presentation</vt:lpstr>
      <vt:lpstr>Detecting high/low sounds</vt:lpstr>
      <vt:lpstr>Localization of sounds</vt:lpstr>
      <vt:lpstr>Deafness</vt:lpstr>
      <vt:lpstr>PowerPoint Presentation</vt:lpstr>
      <vt:lpstr>Preventable hearing problems</vt:lpstr>
      <vt:lpstr>PowerPoint Presentation</vt:lpstr>
      <vt:lpstr>Smell and taste</vt:lpstr>
      <vt:lpstr>PowerPoint Presentation</vt:lpstr>
      <vt:lpstr>Gustation</vt:lpstr>
      <vt:lpstr>PowerPoint Presentation</vt:lpstr>
      <vt:lpstr>Somesthetic sensation</vt:lpstr>
      <vt:lpstr>PowerPoint Presentation</vt:lpstr>
      <vt:lpstr>Pain</vt:lpstr>
      <vt:lpstr>Vestibular system</vt:lpstr>
      <vt:lpstr>PowerPoint Presentation</vt:lpstr>
      <vt:lpstr>Vestibular system and motion sickness</vt:lpstr>
      <vt:lpstr>Adaptation, attention and sensory gating</vt:lpstr>
      <vt:lpstr>PowerPoint Presentation</vt:lpstr>
      <vt:lpstr>PowerPoint Presentation</vt:lpstr>
      <vt:lpstr>Gate control theory of pain </vt:lpstr>
      <vt:lpstr>PowerPoint Presentation</vt:lpstr>
      <vt:lpstr>Psychophysics</vt:lpstr>
      <vt:lpstr>Perception</vt:lpstr>
      <vt:lpstr>PowerPoint Presentation</vt:lpstr>
      <vt:lpstr>Visual perception</vt:lpstr>
      <vt:lpstr>Subliminal activity</vt:lpstr>
      <vt:lpstr>Feature-detector approach</vt:lpstr>
      <vt:lpstr>PowerPoint Presentation</vt:lpstr>
      <vt:lpstr>PowerPoint Presentation</vt:lpstr>
      <vt:lpstr>Imposing meaning</vt:lpstr>
      <vt:lpstr>PowerPoint Presentation</vt:lpstr>
      <vt:lpstr>Perceptual grouping</vt:lpstr>
      <vt:lpstr>PowerPoint Presentation</vt:lpstr>
      <vt:lpstr>PowerPoint Presentation</vt:lpstr>
      <vt:lpstr>PowerPoint Presentation</vt:lpstr>
      <vt:lpstr>PowerPoint Presentation</vt:lpstr>
      <vt:lpstr>Gestalt Principles of Organization </vt:lpstr>
      <vt:lpstr>PowerPoint Presentation</vt:lpstr>
      <vt:lpstr>PowerPoint Presentation</vt:lpstr>
      <vt:lpstr>PowerPoint Presentation</vt:lpstr>
      <vt:lpstr>Perceptual expectancies (set)</vt:lpstr>
      <vt:lpstr>Perception of movement and depth</vt:lpstr>
      <vt:lpstr>PowerPoint Presentation</vt:lpstr>
      <vt:lpstr>Depth perception</vt:lpstr>
      <vt:lpstr>PowerPoint Presentation</vt:lpstr>
      <vt:lpstr>PowerPoint Presentation</vt:lpstr>
      <vt:lpstr>Depth perception</vt:lpstr>
      <vt:lpstr>Optical illusions</vt:lpstr>
      <vt:lpstr>PowerPoint Presentation</vt:lpstr>
      <vt:lpstr>Depth perception</vt:lpstr>
      <vt:lpstr>PowerPoint Presentation</vt:lpstr>
      <vt:lpstr>PowerPoint Presentation</vt:lpstr>
      <vt:lpstr>Macular cues for depth perception </vt:lpstr>
      <vt:lpstr>PowerPoint Presentation</vt:lpstr>
      <vt:lpstr>Pictorial depth cues</vt:lpstr>
      <vt:lpstr>PowerPoint Presentation</vt:lpstr>
      <vt:lpstr>PowerPoint Presentation</vt:lpstr>
      <vt:lpstr>PowerPoint Presentation</vt:lpstr>
      <vt:lpstr>PowerPoint Presentation</vt:lpstr>
      <vt:lpstr>PowerPoint Presentation</vt:lpstr>
      <vt:lpstr>Perceptual learning</vt:lpstr>
      <vt:lpstr>Illusion</vt:lpstr>
      <vt:lpstr>PowerPoint Presentation</vt:lpstr>
      <vt:lpstr>PowerPoint Presentation</vt:lpstr>
      <vt:lpstr>PowerPoint Presentation</vt:lpstr>
      <vt:lpstr>?Extrasensory perception</vt:lpstr>
      <vt:lpstr>PowerPoint Presentation</vt:lpstr>
      <vt:lpstr>PowerPoint Presentation</vt:lpstr>
      <vt:lpstr>Factors Affecting the Accuracy of Eyewitness Perceptions</vt:lpstr>
      <vt:lpstr>PowerPoint Presentation</vt:lpstr>
      <vt:lpstr>PowerPoint Presentation</vt:lpstr>
      <vt:lpstr>Perceptual awareness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Sensation and perception</dc:title>
  <dc:creator>Microsoft Office User</dc:creator>
  <cp:lastModifiedBy>Microsoft Office User</cp:lastModifiedBy>
  <cp:revision>23</cp:revision>
  <dcterms:created xsi:type="dcterms:W3CDTF">2021-02-07T10:15:57Z</dcterms:created>
  <dcterms:modified xsi:type="dcterms:W3CDTF">2022-03-29T11:22:37Z</dcterms:modified>
</cp:coreProperties>
</file>